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2" r:id="rId1"/>
    <p:sldMasterId id="2147483648" r:id="rId2"/>
  </p:sldMasterIdLst>
  <p:notesMasterIdLst>
    <p:notesMasterId r:id="rId23"/>
  </p:notesMasterIdLst>
  <p:handoutMasterIdLst>
    <p:handoutMasterId r:id="rId24"/>
  </p:handoutMasterIdLst>
  <p:sldIdLst>
    <p:sldId id="256" r:id="rId3"/>
    <p:sldId id="362" r:id="rId4"/>
    <p:sldId id="388" r:id="rId5"/>
    <p:sldId id="389" r:id="rId6"/>
    <p:sldId id="390" r:id="rId7"/>
    <p:sldId id="391" r:id="rId8"/>
    <p:sldId id="392" r:id="rId9"/>
    <p:sldId id="393" r:id="rId10"/>
    <p:sldId id="394" r:id="rId11"/>
    <p:sldId id="395" r:id="rId12"/>
    <p:sldId id="396" r:id="rId13"/>
    <p:sldId id="397" r:id="rId14"/>
    <p:sldId id="398" r:id="rId15"/>
    <p:sldId id="400" r:id="rId16"/>
    <p:sldId id="399" r:id="rId17"/>
    <p:sldId id="401" r:id="rId18"/>
    <p:sldId id="402" r:id="rId19"/>
    <p:sldId id="403" r:id="rId20"/>
    <p:sldId id="404" r:id="rId21"/>
    <p:sldId id="387" r:id="rId22"/>
  </p:sldIdLst>
  <p:sldSz cx="10080625" cy="7559675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9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903" autoAdjust="0"/>
    <p:restoredTop sz="91203" autoAdjust="0"/>
  </p:normalViewPr>
  <p:slideViewPr>
    <p:cSldViewPr>
      <p:cViewPr varScale="1">
        <p:scale>
          <a:sx n="58" d="100"/>
          <a:sy n="58" d="100"/>
        </p:scale>
        <p:origin x="852" y="60"/>
      </p:cViewPr>
      <p:guideLst>
        <p:guide orient="horz" pos="2381"/>
        <p:guide pos="317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-3942" y="-102"/>
      </p:cViewPr>
      <p:guideLst>
        <p:guide orient="horz" pos="3367"/>
        <p:guide pos="238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08309-3B98-47F5-BEE4-CF449DBDFD66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89CB70-7285-4416-AEDD-4657FF9CC3E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9876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E5C5CF-00B5-4E97-B6E6-7313B458BA8B}" type="datetimeFigureOut">
              <a:rPr lang="pt-BR" smtClean="0"/>
              <a:t>24/09/2018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06488" y="801688"/>
            <a:ext cx="5346700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755650" y="5078413"/>
            <a:ext cx="6048375" cy="4811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49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1013A-9FEA-447E-B416-EB29F55563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3256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76891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4773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87852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70904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96288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Mencionar e justificar a estratégia genérica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457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95117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5607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40088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39168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6373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272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1307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04637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32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326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20900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73526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6F724C-239E-4EE4-9019-EA600F108244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655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 hasCustomPrompt="1"/>
          </p:nvPr>
        </p:nvSpPr>
        <p:spPr>
          <a:xfrm>
            <a:off x="-1" y="2915741"/>
            <a:ext cx="10080625" cy="720000"/>
          </a:xfrm>
        </p:spPr>
        <p:txBody>
          <a:bodyPr anchor="ctr"/>
          <a:lstStyle>
            <a:lvl1pPr algn="ctr">
              <a:defRPr sz="3500" b="1">
                <a:latin typeface="+mj-lt"/>
              </a:defRPr>
            </a:lvl1pPr>
          </a:lstStyle>
          <a:p>
            <a:r>
              <a:rPr lang="pt-BR" dirty="0" smtClean="0"/>
              <a:t>Nome da disciplina</a:t>
            </a:r>
            <a:endParaRPr lang="pt-BR" dirty="0"/>
          </a:p>
        </p:txBody>
      </p:sp>
      <p:sp>
        <p:nvSpPr>
          <p:cNvPr id="7" name="Espaço Reservado para Texto 12"/>
          <p:cNvSpPr>
            <a:spLocks noGrp="1"/>
          </p:cNvSpPr>
          <p:nvPr>
            <p:ph type="body" sz="quarter" idx="10" hasCustomPrompt="1"/>
          </p:nvPr>
        </p:nvSpPr>
        <p:spPr>
          <a:xfrm>
            <a:off x="-1" y="3635821"/>
            <a:ext cx="10080625" cy="540000"/>
          </a:xfrm>
        </p:spPr>
        <p:txBody>
          <a:bodyPr anchor="ctr"/>
          <a:lstStyle>
            <a:lvl1pPr algn="ctr">
              <a:defRPr sz="3000" i="0">
                <a:latin typeface="+mj-lt"/>
              </a:defRPr>
            </a:lvl1pPr>
          </a:lstStyle>
          <a:p>
            <a:pPr lvl="0"/>
            <a:r>
              <a:rPr lang="pt-BR" dirty="0" smtClean="0"/>
              <a:t>Conteúdo</a:t>
            </a:r>
            <a:endParaRPr lang="pt-BR" dirty="0"/>
          </a:p>
        </p:txBody>
      </p:sp>
      <p:sp>
        <p:nvSpPr>
          <p:cNvPr id="8" name="Espaço Reservado para Texto 14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940000"/>
            <a:ext cx="10080625" cy="540000"/>
          </a:xfrm>
        </p:spPr>
        <p:txBody>
          <a:bodyPr anchor="ctr"/>
          <a:lstStyle>
            <a:lvl1pPr algn="ctr">
              <a:defRPr sz="2500" b="1" baseline="0">
                <a:latin typeface="+mj-lt"/>
              </a:defRPr>
            </a:lvl1pPr>
          </a:lstStyle>
          <a:p>
            <a:pPr lvl="0"/>
            <a:r>
              <a:rPr lang="pt-BR" dirty="0" smtClean="0"/>
              <a:t>Nome do curso</a:t>
            </a:r>
            <a:endParaRPr lang="pt-BR" dirty="0"/>
          </a:p>
        </p:txBody>
      </p:sp>
      <p:sp>
        <p:nvSpPr>
          <p:cNvPr id="9" name="Espaço Reservado para Texto 16"/>
          <p:cNvSpPr>
            <a:spLocks noGrp="1"/>
          </p:cNvSpPr>
          <p:nvPr>
            <p:ph type="body" sz="quarter" idx="12" hasCustomPrompt="1"/>
          </p:nvPr>
        </p:nvSpPr>
        <p:spPr>
          <a:xfrm>
            <a:off x="0" y="6480000"/>
            <a:ext cx="10080625" cy="540000"/>
          </a:xfrm>
        </p:spPr>
        <p:txBody>
          <a:bodyPr anchor="ctr"/>
          <a:lstStyle>
            <a:lvl1pPr algn="ctr">
              <a:defRPr sz="2500" baseline="0">
                <a:latin typeface="+mj-lt"/>
              </a:defRPr>
            </a:lvl1pPr>
            <a:lvl5pPr>
              <a:defRPr/>
            </a:lvl5pPr>
          </a:lstStyle>
          <a:p>
            <a:pPr lvl="0"/>
            <a:r>
              <a:rPr lang="pt-BR" dirty="0" smtClean="0"/>
              <a:t>Módulo da disciplina</a:t>
            </a:r>
          </a:p>
        </p:txBody>
      </p:sp>
      <p:sp>
        <p:nvSpPr>
          <p:cNvPr id="10" name="Espaço Reservado para Texto 2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7020000"/>
            <a:ext cx="10080625" cy="540000"/>
          </a:xfrm>
        </p:spPr>
        <p:txBody>
          <a:bodyPr anchor="ctr"/>
          <a:lstStyle>
            <a:lvl1pPr algn="ctr">
              <a:defRPr sz="2500" baseline="0">
                <a:latin typeface="+mj-lt"/>
              </a:defRPr>
            </a:lvl1pPr>
          </a:lstStyle>
          <a:p>
            <a:pPr lvl="0"/>
            <a:r>
              <a:rPr lang="pt-BR" dirty="0" smtClean="0"/>
              <a:t>Semestre da disciplina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4428000"/>
            <a:ext cx="10080625" cy="432000"/>
          </a:xfrm>
        </p:spPr>
        <p:txBody>
          <a:bodyPr/>
          <a:lstStyle>
            <a:lvl1pPr algn="l">
              <a:defRPr lang="pt-BR" sz="2500" i="0" dirty="0">
                <a:latin typeface="+mj-lt"/>
              </a:defRPr>
            </a:lvl1pPr>
          </a:lstStyle>
          <a:p>
            <a:pPr lvl="0" algn="ctr"/>
            <a:r>
              <a:rPr lang="pt-BR" dirty="0" smtClean="0"/>
              <a:t>Nome do Professor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33198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B495F-96F5-4B50-865F-35A60BE02748}" type="datetime1">
              <a:rPr lang="pt-BR" smtClean="0"/>
              <a:pPr/>
              <a:t>24/09/2018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6EE83-3958-4220-AA9B-F745DD46A5F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817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rm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quarter" idx="10" hasCustomPrompt="1"/>
          </p:nvPr>
        </p:nvSpPr>
        <p:spPr>
          <a:xfrm>
            <a:off x="1980000" y="0"/>
            <a:ext cx="8100000" cy="720000"/>
          </a:xfrm>
        </p:spPr>
        <p:txBody>
          <a:bodyPr anchor="ctr"/>
          <a:lstStyle>
            <a:lvl1pPr>
              <a:defRPr sz="3500" b="1">
                <a:latin typeface="+mj-lt"/>
              </a:defRPr>
            </a:lvl1pPr>
          </a:lstStyle>
          <a:p>
            <a:pPr lvl="0"/>
            <a:r>
              <a:rPr lang="pt-BR" dirty="0" smtClean="0"/>
              <a:t>Título</a:t>
            </a:r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1" hasCustomPrompt="1"/>
          </p:nvPr>
        </p:nvSpPr>
        <p:spPr>
          <a:xfrm>
            <a:off x="1980000" y="720000"/>
            <a:ext cx="8100000" cy="720000"/>
          </a:xfrm>
        </p:spPr>
        <p:txBody>
          <a:bodyPr anchor="ctr"/>
          <a:lstStyle>
            <a:lvl1pPr>
              <a:defRPr sz="3000">
                <a:latin typeface="+mj-lt"/>
              </a:defRPr>
            </a:lvl1pPr>
          </a:lstStyle>
          <a:p>
            <a:pPr lvl="0"/>
            <a:r>
              <a:rPr lang="pt-BR" dirty="0" smtClean="0"/>
              <a:t>Subtítulo</a:t>
            </a:r>
            <a:endParaRPr lang="pt-BR" dirty="0"/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12" hasCustomPrompt="1"/>
          </p:nvPr>
        </p:nvSpPr>
        <p:spPr>
          <a:xfrm>
            <a:off x="1980000" y="1800000"/>
            <a:ext cx="7740000" cy="5400000"/>
          </a:xfrm>
        </p:spPr>
        <p:txBody>
          <a:bodyPr/>
          <a:lstStyle>
            <a:lvl1pPr marL="358775" indent="-358775">
              <a:spcAft>
                <a:spcPts val="600"/>
              </a:spcAft>
              <a:buFont typeface="Arial" pitchFamily="34" charset="0"/>
              <a:buChar char="•"/>
              <a:defRPr sz="2600">
                <a:latin typeface="+mj-lt"/>
              </a:defRPr>
            </a:lvl1pPr>
            <a:lvl2pPr marL="720000" indent="-360000">
              <a:spcAft>
                <a:spcPts val="600"/>
              </a:spcAft>
              <a:buFont typeface="Arial" pitchFamily="34" charset="0"/>
              <a:buChar char="•"/>
              <a:defRPr sz="2600">
                <a:latin typeface="+mj-lt"/>
              </a:defRPr>
            </a:lvl2pPr>
            <a:lvl3pPr marL="1080000" indent="-360000">
              <a:spcAft>
                <a:spcPts val="600"/>
              </a:spcAft>
              <a:buFont typeface="Arial" pitchFamily="34" charset="0"/>
              <a:buChar char="•"/>
              <a:defRPr sz="2600">
                <a:latin typeface="+mj-lt"/>
              </a:defRPr>
            </a:lvl3pPr>
            <a:lvl4pPr marL="1440000" indent="-360000">
              <a:spcAft>
                <a:spcPts val="600"/>
              </a:spcAft>
              <a:buFont typeface="Arial" pitchFamily="34" charset="0"/>
              <a:buChar char="•"/>
              <a:defRPr sz="2600">
                <a:latin typeface="+mj-lt"/>
              </a:defRPr>
            </a:lvl4pPr>
            <a:lvl5pPr marL="1800000" indent="-358775">
              <a:spcAft>
                <a:spcPts val="600"/>
              </a:spcAft>
              <a:buFont typeface="Arial" pitchFamily="34" charset="0"/>
              <a:buChar char="•"/>
              <a:defRPr sz="2600">
                <a:latin typeface="+mj-lt"/>
              </a:defRPr>
            </a:lvl5pPr>
          </a:lstStyle>
          <a:p>
            <a:pPr lvl="0"/>
            <a:r>
              <a:rPr lang="pt-BR" dirty="0" smtClean="0"/>
              <a:t>Primeiro nível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3"/>
          </p:nvPr>
        </p:nvSpPr>
        <p:spPr>
          <a:xfrm>
            <a:off x="9300662" y="7271675"/>
            <a:ext cx="779963" cy="288000"/>
          </a:xfrm>
        </p:spPr>
        <p:txBody>
          <a:bodyPr/>
          <a:lstStyle>
            <a:lvl1pPr algn="r">
              <a:defRPr sz="1500"/>
            </a:lvl1pPr>
          </a:lstStyle>
          <a:p>
            <a:fld id="{D0C6EE83-3958-4220-AA9B-F745DD46A5F2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80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7.º Nível da estrutura de tópicos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>
                <a:solidFill>
                  <a:prstClr val="black"/>
                </a:solidFill>
                <a:latin typeface="Times New Roman"/>
              </a:rPr>
              <a:t>&lt;data/hora&gt;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pt-BR" sz="1400">
                <a:solidFill>
                  <a:prstClr val="black"/>
                </a:solidFill>
                <a:latin typeface="Times New Roman"/>
              </a:rPr>
              <a:t>&lt;rodapé&gt;</a:t>
            </a:r>
            <a:endParaRPr>
              <a:solidFill>
                <a:prstClr val="black"/>
              </a:solidFill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A1AF7FCB-01C2-420D-A290-12AF890A0692}" type="slidenum">
              <a:rPr lang="pt-BR" sz="1400">
                <a:solidFill>
                  <a:prstClr val="black"/>
                </a:solidFill>
                <a:latin typeface="Times New Roman"/>
              </a:rPr>
              <a:pPr algn="r"/>
              <a:t>‹nº›</a:t>
            </a:fld>
            <a:endParaRPr>
              <a:solidFill>
                <a:prstClr val="black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4"/>
          <a:srcRect r="2094" b="2288"/>
          <a:stretch/>
        </p:blipFill>
        <p:spPr>
          <a:xfrm>
            <a:off x="-9934" y="0"/>
            <a:ext cx="10090558" cy="755967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962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5" r:id="rId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pt-BR" sz="4400">
                <a:latin typeface="Arial"/>
              </a:rPr>
              <a:t>Clique para editar o formato do texto do título</a:t>
            </a:r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8870040" cy="438444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pt-BR" sz="3200">
                <a:latin typeface="Arial"/>
              </a:rPr>
              <a:t>Clique para editar o formato do texto da estrutura de tópicos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pt-BR" sz="2800">
                <a:latin typeface="Arial"/>
              </a:rPr>
              <a:t>2.º Nível da estrutura de tópicos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pt-BR" sz="2400">
                <a:latin typeface="Arial"/>
              </a:rPr>
              <a:t>3.º Nível da estrutura de tópicos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pt-BR" sz="2000">
                <a:latin typeface="Arial"/>
              </a:rPr>
              <a:t>4.º Nível da estrutura de tópicos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5.º Nível da estrutura de tópicos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6.º Nível da estrutura de tópicos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pt-BR" sz="2000">
                <a:latin typeface="Arial"/>
              </a:rPr>
              <a:t>7.º Nível da estrutura de tópicos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pt-BR" sz="1400">
                <a:latin typeface="Times New Roman"/>
              </a:rPr>
              <a:t>&lt;data/hora&gt;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tIns="0" rIns="0" bIns="0"/>
          <a:lstStyle/>
          <a:p>
            <a:pPr algn="ctr"/>
            <a:r>
              <a:rPr lang="pt-BR" sz="1400">
                <a:latin typeface="Times New Roman"/>
              </a:rPr>
              <a:t>&lt;rodapé&gt;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fld id="{8AFCFF91-3EA2-429B-9C8A-4B6BDC29CA6E}" type="slidenum">
              <a:rPr lang="pt-BR" sz="1400">
                <a:latin typeface="Times New Roman"/>
              </a:rPr>
              <a:t>‹nº›</a:t>
            </a:fld>
            <a:endParaRPr/>
          </a:p>
        </p:txBody>
      </p:sp>
      <p:pic>
        <p:nvPicPr>
          <p:cNvPr id="8" name="Imagem 7"/>
          <p:cNvPicPr/>
          <p:nvPr userDrawn="1"/>
        </p:nvPicPr>
        <p:blipFill>
          <a:blip r:embed="rId3"/>
          <a:stretch/>
        </p:blipFill>
        <p:spPr>
          <a:xfrm>
            <a:off x="-1" y="0"/>
            <a:ext cx="10080625" cy="7559675"/>
          </a:xfrm>
          <a:prstGeom prst="rect">
            <a:avLst/>
          </a:prstGeom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NOME DO NEGÓCIO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Plano Estratégico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1"/>
          </p:nvPr>
        </p:nvSpPr>
        <p:spPr>
          <a:xfrm>
            <a:off x="0" y="6444253"/>
            <a:ext cx="10080625" cy="540000"/>
          </a:xfrm>
        </p:spPr>
        <p:txBody>
          <a:bodyPr/>
          <a:lstStyle/>
          <a:p>
            <a:r>
              <a:rPr lang="pt-BR" dirty="0" smtClean="0"/>
              <a:t>Curso FIC em Planejamento Estratégico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>
          <a:xfrm>
            <a:off x="0" y="6984253"/>
            <a:ext cx="10080625" cy="540000"/>
          </a:xfrm>
        </p:spPr>
        <p:txBody>
          <a:bodyPr/>
          <a:lstStyle/>
          <a:p>
            <a:r>
              <a:rPr lang="pt-BR" dirty="0" smtClean="0"/>
              <a:t>Outubro de 2018</a:t>
            </a:r>
            <a:endParaRPr lang="pt-BR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r"/>
            <a:r>
              <a:rPr lang="pt-BR" sz="2000" dirty="0" smtClean="0"/>
              <a:t>Nome Integrante 1</a:t>
            </a:r>
          </a:p>
          <a:p>
            <a:pPr algn="r"/>
            <a:r>
              <a:rPr lang="pt-BR" sz="2000" dirty="0"/>
              <a:t>Nome Integrante </a:t>
            </a:r>
            <a:r>
              <a:rPr lang="pt-BR" sz="2000" dirty="0" smtClean="0"/>
              <a:t>2</a:t>
            </a:r>
          </a:p>
          <a:p>
            <a:pPr algn="r"/>
            <a:r>
              <a:rPr lang="pt-BR" sz="2000" dirty="0"/>
              <a:t>Nome Integrante </a:t>
            </a:r>
            <a:r>
              <a:rPr lang="pt-BR" sz="2000" dirty="0" smtClean="0"/>
              <a:t>3</a:t>
            </a:r>
          </a:p>
          <a:p>
            <a:pPr algn="r"/>
            <a:r>
              <a:rPr lang="pt-BR" sz="2000" dirty="0"/>
              <a:t>Nome Integrante </a:t>
            </a:r>
            <a:r>
              <a:rPr lang="pt-BR" sz="2000" dirty="0" smtClean="0"/>
              <a:t>n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219643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Cinco Forças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</a:t>
            </a:r>
            <a:r>
              <a:rPr lang="pt-BR" dirty="0" smtClean="0"/>
              <a:t>Análise das 5 Forças.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40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SWOT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</a:t>
            </a:r>
            <a:r>
              <a:rPr lang="pt-BR" dirty="0" smtClean="0"/>
              <a:t>Matriz SWOT.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583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SWOT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</a:t>
            </a:r>
            <a:r>
              <a:rPr lang="pt-BR" dirty="0" smtClean="0"/>
              <a:t>Análise SWOT.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5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Elementos Prescritivos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Fatores Chave de Sucesso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os Fatores Chave de Sucesso.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0395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Elementos Prescritivos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/>
              <a:t>Missão, Visão e Valores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</a:t>
            </a:r>
            <a:r>
              <a:rPr lang="pt-BR" dirty="0"/>
              <a:t>aqui a Missão, Visão e </a:t>
            </a:r>
            <a:r>
              <a:rPr lang="pt-BR" dirty="0" smtClean="0"/>
              <a:t>Valores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234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Elementos Prescritivos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Missão, Visão e Valores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Estratégia Genérica: </a:t>
            </a:r>
            <a:r>
              <a:rPr lang="pt-BR" dirty="0" err="1" smtClean="0"/>
              <a:t>Xxxxxxxx</a:t>
            </a:r>
            <a:endParaRPr lang="pt-BR" dirty="0" smtClean="0"/>
          </a:p>
          <a:p>
            <a:endParaRPr lang="pt-BR" dirty="0"/>
          </a:p>
          <a:p>
            <a:r>
              <a:rPr lang="pt-BR" dirty="0" smtClean="0"/>
              <a:t>Justificativa: </a:t>
            </a:r>
            <a:r>
              <a:rPr lang="pt-BR" dirty="0" err="1" smtClean="0"/>
              <a:t>xxxxxxxx</a:t>
            </a:r>
            <a:endParaRPr lang="pt-BR" dirty="0" smtClean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77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Elementos Prescritivos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</a:t>
            </a:r>
            <a:r>
              <a:rPr lang="pt-BR" dirty="0"/>
              <a:t>aqui </a:t>
            </a:r>
            <a:r>
              <a:rPr lang="pt-BR" dirty="0" smtClean="0"/>
              <a:t>os Objetivos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9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Elementos Prescritivos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Metas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</a:t>
            </a:r>
            <a:r>
              <a:rPr lang="pt-BR" dirty="0"/>
              <a:t>aqui </a:t>
            </a:r>
            <a:r>
              <a:rPr lang="pt-BR" dirty="0" smtClean="0"/>
              <a:t>as Metas.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17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863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Elementos Prescritivos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Pano de ação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</a:t>
            </a:r>
            <a:r>
              <a:rPr lang="pt-BR" dirty="0"/>
              <a:t>aqui </a:t>
            </a:r>
            <a:r>
              <a:rPr lang="pt-BR" dirty="0" smtClean="0"/>
              <a:t>as Metas.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32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Escreva aqui as considerações finais do processo de Planejamento Estratégico.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19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47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Modelo de Negócio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Descrição do Negócio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Descrever sucintamente o negócio e o setor de atuação, bem como o perfil do cliente.....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32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Referências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pt-BR" sz="1800" dirty="0" smtClean="0"/>
              <a:t>Referência 1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t-BR" sz="1800" dirty="0" smtClean="0"/>
              <a:t>Referência 2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t-BR" sz="1800" dirty="0" smtClean="0"/>
              <a:t>Referência 3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pt-BR" sz="1800" dirty="0" smtClean="0"/>
              <a:t>Referência n</a:t>
            </a:r>
            <a:endParaRPr lang="pt-BR" sz="1800" dirty="0" smtClean="0"/>
          </a:p>
          <a:p>
            <a:pPr marL="0" indent="0">
              <a:spcAft>
                <a:spcPts val="1800"/>
              </a:spcAft>
              <a:buNone/>
            </a:pPr>
            <a:endParaRPr lang="pt-BR" sz="1800" dirty="0" smtClean="0"/>
          </a:p>
          <a:p>
            <a:pPr marL="0" indent="0">
              <a:spcAft>
                <a:spcPts val="1800"/>
              </a:spcAft>
              <a:buNone/>
            </a:pPr>
            <a:endParaRPr lang="pt-BR" sz="1800" dirty="0"/>
          </a:p>
          <a:p>
            <a:pPr marL="0" indent="0">
              <a:spcAft>
                <a:spcPts val="1800"/>
              </a:spcAft>
              <a:buNone/>
            </a:pPr>
            <a:endParaRPr lang="pt-BR" sz="1800" dirty="0"/>
          </a:p>
        </p:txBody>
      </p:sp>
      <p:sp>
        <p:nvSpPr>
          <p:cNvPr id="12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20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5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Modelo de Negócio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Modelo de Negócio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o </a:t>
            </a:r>
            <a:r>
              <a:rPr lang="pt-BR" dirty="0" err="1" smtClean="0"/>
              <a:t>Canvas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7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PESTAL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Análise PESTAL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70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de </a:t>
            </a:r>
            <a:r>
              <a:rPr lang="pt-BR" dirty="0" err="1" smtClean="0"/>
              <a:t>Stakeholders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</a:t>
            </a:r>
            <a:r>
              <a:rPr lang="pt-BR" dirty="0"/>
              <a:t>Análise de </a:t>
            </a:r>
            <a:r>
              <a:rPr lang="pt-BR" dirty="0" err="1"/>
              <a:t>Stakeholders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91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de Fornecedores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Análise de Fornecedores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406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de Concorrentes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Análise de Concorrentes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81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Curva de Valor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Colar aqui a Curva de Valor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49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exto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Diagnóstico Estratégico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t-BR" dirty="0" smtClean="0"/>
              <a:t>Análise de Clientes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t-BR" dirty="0" smtClean="0"/>
              <a:t>Descrever aqui os diferentes perfis de clientes. Se possível, as quantidades (potencial de mercado).</a:t>
            </a:r>
            <a:endParaRPr lang="pt-BR" dirty="0"/>
          </a:p>
        </p:txBody>
      </p:sp>
      <p:sp>
        <p:nvSpPr>
          <p:cNvPr id="11" name="Espaço Reservado para Número de Slide 12"/>
          <p:cNvSpPr>
            <a:spLocks noGrp="1"/>
          </p:cNvSpPr>
          <p:nvPr>
            <p:ph type="sldNum" sz="quarter" idx="13"/>
          </p:nvPr>
        </p:nvSpPr>
        <p:spPr>
          <a:noFill/>
        </p:spPr>
        <p:txBody>
          <a:bodyPr anchor="ctr" anchorCtr="1"/>
          <a:lstStyle/>
          <a:p>
            <a:fld id="{D0C6EE83-3958-4220-AA9B-F745DD46A5F2}" type="slidenum">
              <a:rPr lang="pt-BR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pt-BR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64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lIns="0" tIns="0" rIns="0" bIns="0" anchor="ctr"/>
      <a:lstStyle>
        <a:defPPr>
          <a:defRPr sz="30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</TotalTime>
  <Words>302</Words>
  <Application>Microsoft Office PowerPoint</Application>
  <PresentationFormat>Personalizar</PresentationFormat>
  <Paragraphs>108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Calibri</vt:lpstr>
      <vt:lpstr>DejaVu Sans</vt:lpstr>
      <vt:lpstr>StarSymbol</vt:lpstr>
      <vt:lpstr>Times New Roman</vt:lpstr>
      <vt:lpstr>1_Office Theme</vt:lpstr>
      <vt:lpstr>Office Theme</vt:lpstr>
      <vt:lpstr>NOME DO NEGÓCIO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DEPE</dc:creator>
  <cp:lastModifiedBy>Usuário do Windows</cp:lastModifiedBy>
  <cp:revision>92</cp:revision>
  <dcterms:modified xsi:type="dcterms:W3CDTF">2018-09-24T23:16:33Z</dcterms:modified>
</cp:coreProperties>
</file>