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sldIdLst>
    <p:sldId id="256" r:id="rId2"/>
    <p:sldId id="258" r:id="rId3"/>
    <p:sldId id="261" r:id="rId4"/>
    <p:sldId id="257" r:id="rId5"/>
    <p:sldId id="259" r:id="rId6"/>
    <p:sldId id="262" r:id="rId7"/>
    <p:sldId id="263" r:id="rId8"/>
    <p:sldId id="264" r:id="rId9"/>
    <p:sldId id="265" r:id="rId10"/>
    <p:sldId id="266" r:id="rId11"/>
    <p:sldId id="267" r:id="rId12"/>
    <p:sldId id="268" r:id="rId13"/>
    <p:sldId id="269" r:id="rId14"/>
    <p:sldId id="270" r:id="rId15"/>
    <p:sldId id="26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FD702EAD-4FB9-4FCB-94D3-C45DE388C2A8}" type="datetimeFigureOut">
              <a:rPr lang="pt-BR" smtClean="0"/>
              <a:t>21/05/2020</a:t>
            </a:fld>
            <a:endParaRPr lang="pt-BR"/>
          </a:p>
        </p:txBody>
      </p:sp>
      <p:sp>
        <p:nvSpPr>
          <p:cNvPr id="5" name="Footer Placeholder 4"/>
          <p:cNvSpPr>
            <a:spLocks noGrp="1"/>
          </p:cNvSpPr>
          <p:nvPr>
            <p:ph type="ftr" sz="quarter" idx="11"/>
          </p:nvPr>
        </p:nvSpPr>
        <p:spPr/>
        <p:txBody>
          <a:bodyPr/>
          <a:lstStyle/>
          <a:p>
            <a:endParaRPr lang="pt-B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B0084B3-BFD3-478E-87EF-E825C7028C41}" type="slidenum">
              <a:rPr lang="pt-BR" smtClean="0"/>
              <a:t>‹nº›</a:t>
            </a:fld>
            <a:endParaRPr lang="pt-BR"/>
          </a:p>
        </p:txBody>
      </p:sp>
    </p:spTree>
    <p:extLst>
      <p:ext uri="{BB962C8B-B14F-4D97-AF65-F5344CB8AC3E}">
        <p14:creationId xmlns:p14="http://schemas.microsoft.com/office/powerpoint/2010/main" val="2039584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FD702EAD-4FB9-4FCB-94D3-C45DE388C2A8}" type="datetimeFigureOut">
              <a:rPr lang="pt-BR" smtClean="0"/>
              <a:t>21/05/2020</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B0084B3-BFD3-478E-87EF-E825C7028C41}" type="slidenum">
              <a:rPr lang="pt-BR" smtClean="0"/>
              <a:t>‹nº›</a:t>
            </a:fld>
            <a:endParaRPr lang="pt-BR"/>
          </a:p>
        </p:txBody>
      </p:sp>
    </p:spTree>
    <p:extLst>
      <p:ext uri="{BB962C8B-B14F-4D97-AF65-F5344CB8AC3E}">
        <p14:creationId xmlns:p14="http://schemas.microsoft.com/office/powerpoint/2010/main" val="66056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FD702EAD-4FB9-4FCB-94D3-C45DE388C2A8}" type="datetimeFigureOut">
              <a:rPr lang="pt-BR" smtClean="0"/>
              <a:t>21/05/2020</a:t>
            </a:fld>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B0084B3-BFD3-478E-87EF-E825C7028C41}" type="slidenum">
              <a:rPr lang="pt-BR" smtClean="0"/>
              <a:t>‹nº›</a:t>
            </a:fld>
            <a:endParaRPr lang="pt-B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60832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FD702EAD-4FB9-4FCB-94D3-C45DE388C2A8}" type="datetimeFigureOut">
              <a:rPr lang="pt-BR" smtClean="0"/>
              <a:t>21/05/2020</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0084B3-BFD3-478E-87EF-E825C7028C41}" type="slidenum">
              <a:rPr lang="pt-BR" smtClean="0"/>
              <a:t>‹nº›</a:t>
            </a:fld>
            <a:endParaRPr lang="pt-BR"/>
          </a:p>
        </p:txBody>
      </p:sp>
    </p:spTree>
    <p:extLst>
      <p:ext uri="{BB962C8B-B14F-4D97-AF65-F5344CB8AC3E}">
        <p14:creationId xmlns:p14="http://schemas.microsoft.com/office/powerpoint/2010/main" val="2187167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FD702EAD-4FB9-4FCB-94D3-C45DE388C2A8}" type="datetimeFigureOut">
              <a:rPr lang="pt-BR" smtClean="0"/>
              <a:t>21/05/2020</a:t>
            </a:fld>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0084B3-BFD3-478E-87EF-E825C7028C41}" type="slidenum">
              <a:rPr lang="pt-BR" smtClean="0"/>
              <a:t>‹nº›</a:t>
            </a:fld>
            <a:endParaRPr lang="pt-B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95010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os estilos de texto Mestres</a:t>
            </a:r>
          </a:p>
        </p:txBody>
      </p:sp>
      <p:sp>
        <p:nvSpPr>
          <p:cNvPr id="5" name="Date Placeholder 4"/>
          <p:cNvSpPr>
            <a:spLocks noGrp="1"/>
          </p:cNvSpPr>
          <p:nvPr>
            <p:ph type="dt" sz="half" idx="10"/>
          </p:nvPr>
        </p:nvSpPr>
        <p:spPr/>
        <p:txBody>
          <a:bodyPr/>
          <a:lstStyle/>
          <a:p>
            <a:fld id="{FD702EAD-4FB9-4FCB-94D3-C45DE388C2A8}" type="datetimeFigureOut">
              <a:rPr lang="pt-BR" smtClean="0"/>
              <a:t>21/05/2020</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0084B3-BFD3-478E-87EF-E825C7028C41}" type="slidenum">
              <a:rPr lang="pt-BR" smtClean="0"/>
              <a:t>‹nº›</a:t>
            </a:fld>
            <a:endParaRPr lang="pt-BR"/>
          </a:p>
        </p:txBody>
      </p:sp>
    </p:spTree>
    <p:extLst>
      <p:ext uri="{BB962C8B-B14F-4D97-AF65-F5344CB8AC3E}">
        <p14:creationId xmlns:p14="http://schemas.microsoft.com/office/powerpoint/2010/main" val="10875126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D702EAD-4FB9-4FCB-94D3-C45DE388C2A8}" type="datetimeFigureOut">
              <a:rPr lang="pt-BR" smtClean="0"/>
              <a:t>21/05/2020</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0084B3-BFD3-478E-87EF-E825C7028C41}" type="slidenum">
              <a:rPr lang="pt-BR" smtClean="0"/>
              <a:t>‹nº›</a:t>
            </a:fld>
            <a:endParaRPr lang="pt-BR"/>
          </a:p>
        </p:txBody>
      </p:sp>
    </p:spTree>
    <p:extLst>
      <p:ext uri="{BB962C8B-B14F-4D97-AF65-F5344CB8AC3E}">
        <p14:creationId xmlns:p14="http://schemas.microsoft.com/office/powerpoint/2010/main" val="1659702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D702EAD-4FB9-4FCB-94D3-C45DE388C2A8}" type="datetimeFigureOut">
              <a:rPr lang="pt-BR" smtClean="0"/>
              <a:t>21/05/2020</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0084B3-BFD3-478E-87EF-E825C7028C41}" type="slidenum">
              <a:rPr lang="pt-BR" smtClean="0"/>
              <a:t>‹nº›</a:t>
            </a:fld>
            <a:endParaRPr lang="pt-BR"/>
          </a:p>
        </p:txBody>
      </p:sp>
    </p:spTree>
    <p:extLst>
      <p:ext uri="{BB962C8B-B14F-4D97-AF65-F5344CB8AC3E}">
        <p14:creationId xmlns:p14="http://schemas.microsoft.com/office/powerpoint/2010/main" val="171079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D702EAD-4FB9-4FCB-94D3-C45DE388C2A8}" type="datetimeFigureOut">
              <a:rPr lang="pt-BR" smtClean="0"/>
              <a:t>21/05/2020</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B0084B3-BFD3-478E-87EF-E825C7028C41}" type="slidenum">
              <a:rPr lang="pt-BR" smtClean="0"/>
              <a:t>‹nº›</a:t>
            </a:fld>
            <a:endParaRPr lang="pt-BR"/>
          </a:p>
        </p:txBody>
      </p:sp>
    </p:spTree>
    <p:extLst>
      <p:ext uri="{BB962C8B-B14F-4D97-AF65-F5344CB8AC3E}">
        <p14:creationId xmlns:p14="http://schemas.microsoft.com/office/powerpoint/2010/main" val="3114298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FD702EAD-4FB9-4FCB-94D3-C45DE388C2A8}" type="datetimeFigureOut">
              <a:rPr lang="pt-BR" smtClean="0"/>
              <a:t>21/05/2020</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B0084B3-BFD3-478E-87EF-E825C7028C41}" type="slidenum">
              <a:rPr lang="pt-BR" smtClean="0"/>
              <a:t>‹nº›</a:t>
            </a:fld>
            <a:endParaRPr lang="pt-BR"/>
          </a:p>
        </p:txBody>
      </p:sp>
    </p:spTree>
    <p:extLst>
      <p:ext uri="{BB962C8B-B14F-4D97-AF65-F5344CB8AC3E}">
        <p14:creationId xmlns:p14="http://schemas.microsoft.com/office/powerpoint/2010/main" val="92819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FD702EAD-4FB9-4FCB-94D3-C45DE388C2A8}" type="datetimeFigureOut">
              <a:rPr lang="pt-BR" smtClean="0"/>
              <a:t>21/05/2020</a:t>
            </a:fld>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B0084B3-BFD3-478E-87EF-E825C7028C41}" type="slidenum">
              <a:rPr lang="pt-BR" smtClean="0"/>
              <a:t>‹nº›</a:t>
            </a:fld>
            <a:endParaRPr lang="pt-BR"/>
          </a:p>
        </p:txBody>
      </p:sp>
    </p:spTree>
    <p:extLst>
      <p:ext uri="{BB962C8B-B14F-4D97-AF65-F5344CB8AC3E}">
        <p14:creationId xmlns:p14="http://schemas.microsoft.com/office/powerpoint/2010/main" val="2346359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D702EAD-4FB9-4FCB-94D3-C45DE388C2A8}" type="datetimeFigureOut">
              <a:rPr lang="pt-BR" smtClean="0"/>
              <a:t>21/05/2020</a:t>
            </a:fld>
            <a:endParaRPr lang="pt-BR"/>
          </a:p>
        </p:txBody>
      </p:sp>
      <p:sp>
        <p:nvSpPr>
          <p:cNvPr id="8" name="Footer Placeholder 7"/>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B0084B3-BFD3-478E-87EF-E825C7028C41}" type="slidenum">
              <a:rPr lang="pt-BR" smtClean="0"/>
              <a:t>‹nº›</a:t>
            </a:fld>
            <a:endParaRPr lang="pt-BR"/>
          </a:p>
        </p:txBody>
      </p:sp>
    </p:spTree>
    <p:extLst>
      <p:ext uri="{BB962C8B-B14F-4D97-AF65-F5344CB8AC3E}">
        <p14:creationId xmlns:p14="http://schemas.microsoft.com/office/powerpoint/2010/main" val="259915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FD702EAD-4FB9-4FCB-94D3-C45DE388C2A8}" type="datetimeFigureOut">
              <a:rPr lang="pt-BR" smtClean="0"/>
              <a:t>21/05/2020</a:t>
            </a:fld>
            <a:endParaRPr lang="pt-BR"/>
          </a:p>
        </p:txBody>
      </p:sp>
      <p:sp>
        <p:nvSpPr>
          <p:cNvPr id="4" name="Footer Placeholder 3"/>
          <p:cNvSpPr>
            <a:spLocks noGrp="1"/>
          </p:cNvSpPr>
          <p:nvPr>
            <p:ph type="ftr" sz="quarter" idx="11"/>
          </p:nvPr>
        </p:nvSpPr>
        <p:spPr/>
        <p:txBody>
          <a:bodyPr/>
          <a:lstStyle/>
          <a:p>
            <a:endParaRPr lang="pt-B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B0084B3-BFD3-478E-87EF-E825C7028C41}" type="slidenum">
              <a:rPr lang="pt-BR" smtClean="0"/>
              <a:t>‹nº›</a:t>
            </a:fld>
            <a:endParaRPr lang="pt-BR"/>
          </a:p>
        </p:txBody>
      </p:sp>
    </p:spTree>
    <p:extLst>
      <p:ext uri="{BB962C8B-B14F-4D97-AF65-F5344CB8AC3E}">
        <p14:creationId xmlns:p14="http://schemas.microsoft.com/office/powerpoint/2010/main" val="1765712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02EAD-4FB9-4FCB-94D3-C45DE388C2A8}" type="datetimeFigureOut">
              <a:rPr lang="pt-BR" smtClean="0"/>
              <a:t>21/05/2020</a:t>
            </a:fld>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B0084B3-BFD3-478E-87EF-E825C7028C41}" type="slidenum">
              <a:rPr lang="pt-BR" smtClean="0"/>
              <a:t>‹nº›</a:t>
            </a:fld>
            <a:endParaRPr lang="pt-BR"/>
          </a:p>
        </p:txBody>
      </p:sp>
    </p:spTree>
    <p:extLst>
      <p:ext uri="{BB962C8B-B14F-4D97-AF65-F5344CB8AC3E}">
        <p14:creationId xmlns:p14="http://schemas.microsoft.com/office/powerpoint/2010/main" val="149252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FD702EAD-4FB9-4FCB-94D3-C45DE388C2A8}" type="datetimeFigureOut">
              <a:rPr lang="pt-BR" smtClean="0"/>
              <a:t>21/05/2020</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B0084B3-BFD3-478E-87EF-E825C7028C41}" type="slidenum">
              <a:rPr lang="pt-BR" smtClean="0"/>
              <a:t>‹nº›</a:t>
            </a:fld>
            <a:endParaRPr lang="pt-BR"/>
          </a:p>
        </p:txBody>
      </p:sp>
    </p:spTree>
    <p:extLst>
      <p:ext uri="{BB962C8B-B14F-4D97-AF65-F5344CB8AC3E}">
        <p14:creationId xmlns:p14="http://schemas.microsoft.com/office/powerpoint/2010/main" val="4267436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FD702EAD-4FB9-4FCB-94D3-C45DE388C2A8}" type="datetimeFigureOut">
              <a:rPr lang="pt-BR" smtClean="0"/>
              <a:t>21/05/2020</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B0084B3-BFD3-478E-87EF-E825C7028C41}" type="slidenum">
              <a:rPr lang="pt-BR" smtClean="0"/>
              <a:t>‹nº›</a:t>
            </a:fld>
            <a:endParaRPr lang="pt-BR"/>
          </a:p>
        </p:txBody>
      </p:sp>
    </p:spTree>
    <p:extLst>
      <p:ext uri="{BB962C8B-B14F-4D97-AF65-F5344CB8AC3E}">
        <p14:creationId xmlns:p14="http://schemas.microsoft.com/office/powerpoint/2010/main" val="1577085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D702EAD-4FB9-4FCB-94D3-C45DE388C2A8}" type="datetimeFigureOut">
              <a:rPr lang="pt-BR" smtClean="0"/>
              <a:t>21/05/2020</a:t>
            </a:fld>
            <a:endParaRPr lang="pt-B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B0084B3-BFD3-478E-87EF-E825C7028C41}" type="slidenum">
              <a:rPr lang="pt-BR" smtClean="0"/>
              <a:t>‹nº›</a:t>
            </a:fld>
            <a:endParaRPr lang="pt-BR"/>
          </a:p>
        </p:txBody>
      </p:sp>
    </p:spTree>
    <p:extLst>
      <p:ext uri="{BB962C8B-B14F-4D97-AF65-F5344CB8AC3E}">
        <p14:creationId xmlns:p14="http://schemas.microsoft.com/office/powerpoint/2010/main" val="90512119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hyperlink" Target="https://riuni.unisul.br/handle/12345/6266" TargetMode="External"/><Relationship Id="rId2" Type="http://schemas.openxmlformats.org/officeDocument/2006/relationships/hyperlink" Target="https://riuni.unisul.br/handle/12345/9177" TargetMode="External"/><Relationship Id="rId1" Type="http://schemas.openxmlformats.org/officeDocument/2006/relationships/slideLayout" Target="../slideLayouts/slideLayout2.xml"/><Relationship Id="rId6" Type="http://schemas.openxmlformats.org/officeDocument/2006/relationships/hyperlink" Target="http://www2.fe.usp.br/~etnomat/site-antigo/anais/MariaSalettBiembengut.html" TargetMode="External"/><Relationship Id="rId5" Type="http://schemas.openxmlformats.org/officeDocument/2006/relationships/hyperlink" Target="https://riuni.unisul.br/handle/12345/8721" TargetMode="External"/><Relationship Id="rId4" Type="http://schemas.openxmlformats.org/officeDocument/2006/relationships/hyperlink" Target="https://riuni.unisul.br/handle/12345/623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207EB4-684D-4EDC-AAB9-CC4F2762F3B0}"/>
              </a:ext>
            </a:extLst>
          </p:cNvPr>
          <p:cNvSpPr>
            <a:spLocks noGrp="1"/>
          </p:cNvSpPr>
          <p:nvPr>
            <p:ph type="ctrTitle"/>
          </p:nvPr>
        </p:nvSpPr>
        <p:spPr/>
        <p:txBody>
          <a:bodyPr>
            <a:normAutofit/>
          </a:bodyPr>
          <a:lstStyle/>
          <a:p>
            <a:r>
              <a:rPr lang="pt-BR" dirty="0"/>
              <a:t>TENDÊNCIAS EM EDUCAÇÃO MATEMÁTICA</a:t>
            </a:r>
          </a:p>
        </p:txBody>
      </p:sp>
      <p:sp>
        <p:nvSpPr>
          <p:cNvPr id="3" name="Subtítulo 2">
            <a:extLst>
              <a:ext uri="{FF2B5EF4-FFF2-40B4-BE49-F238E27FC236}">
                <a16:creationId xmlns:a16="http://schemas.microsoft.com/office/drawing/2014/main" id="{BA9BF452-CEC7-4975-BF96-2EEA1626867E}"/>
              </a:ext>
            </a:extLst>
          </p:cNvPr>
          <p:cNvSpPr>
            <a:spLocks noGrp="1"/>
          </p:cNvSpPr>
          <p:nvPr>
            <p:ph type="subTitle" idx="1"/>
          </p:nvPr>
        </p:nvSpPr>
        <p:spPr/>
        <p:txBody>
          <a:bodyPr/>
          <a:lstStyle/>
          <a:p>
            <a:r>
              <a:rPr lang="pt-BR" dirty="0"/>
              <a:t>Prof. Me. Vanessa Soares Sandrini Garcia</a:t>
            </a:r>
          </a:p>
        </p:txBody>
      </p:sp>
    </p:spTree>
    <p:extLst>
      <p:ext uri="{BB962C8B-B14F-4D97-AF65-F5344CB8AC3E}">
        <p14:creationId xmlns:p14="http://schemas.microsoft.com/office/powerpoint/2010/main" val="2027091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F08946-AD3D-427C-8034-056638F66C73}"/>
              </a:ext>
            </a:extLst>
          </p:cNvPr>
          <p:cNvSpPr>
            <a:spLocks noGrp="1"/>
          </p:cNvSpPr>
          <p:nvPr>
            <p:ph type="title"/>
          </p:nvPr>
        </p:nvSpPr>
        <p:spPr/>
        <p:txBody>
          <a:bodyPr/>
          <a:lstStyle/>
          <a:p>
            <a:r>
              <a:rPr lang="pt-BR" dirty="0"/>
              <a:t>História da Matemática</a:t>
            </a:r>
          </a:p>
        </p:txBody>
      </p:sp>
      <p:sp>
        <p:nvSpPr>
          <p:cNvPr id="3" name="Espaço Reservado para Conteúdo 2">
            <a:extLst>
              <a:ext uri="{FF2B5EF4-FFF2-40B4-BE49-F238E27FC236}">
                <a16:creationId xmlns:a16="http://schemas.microsoft.com/office/drawing/2014/main" id="{47BA2DD7-626F-45CB-B088-168A400455FA}"/>
              </a:ext>
            </a:extLst>
          </p:cNvPr>
          <p:cNvSpPr>
            <a:spLocks noGrp="1"/>
          </p:cNvSpPr>
          <p:nvPr>
            <p:ph idx="1"/>
          </p:nvPr>
        </p:nvSpPr>
        <p:spPr/>
        <p:txBody>
          <a:bodyPr>
            <a:normAutofit/>
          </a:bodyPr>
          <a:lstStyle/>
          <a:p>
            <a:r>
              <a:rPr lang="pt-BR" sz="3200" dirty="0"/>
              <a:t>A historicização deve estar presente em todas as aulas de matemática</a:t>
            </a:r>
          </a:p>
          <a:p>
            <a:r>
              <a:rPr lang="pt-BR" sz="3200" dirty="0"/>
              <a:t>É através da história que conhecemos quais foram os problemas que geraram os conhecimento que temos hoje</a:t>
            </a:r>
          </a:p>
          <a:p>
            <a:endParaRPr lang="pt-BR" sz="3200" dirty="0"/>
          </a:p>
        </p:txBody>
      </p:sp>
    </p:spTree>
    <p:extLst>
      <p:ext uri="{BB962C8B-B14F-4D97-AF65-F5344CB8AC3E}">
        <p14:creationId xmlns:p14="http://schemas.microsoft.com/office/powerpoint/2010/main" val="3012438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DBE208-23D5-44D6-83E8-D9397F649AB6}"/>
              </a:ext>
            </a:extLst>
          </p:cNvPr>
          <p:cNvSpPr>
            <a:spLocks noGrp="1"/>
          </p:cNvSpPr>
          <p:nvPr>
            <p:ph type="title"/>
          </p:nvPr>
        </p:nvSpPr>
        <p:spPr/>
        <p:txBody>
          <a:bodyPr/>
          <a:lstStyle/>
          <a:p>
            <a:r>
              <a:rPr lang="pt-BR" dirty="0"/>
              <a:t>A história dos Logaritmos</a:t>
            </a:r>
          </a:p>
        </p:txBody>
      </p:sp>
      <p:sp>
        <p:nvSpPr>
          <p:cNvPr id="3" name="Espaço Reservado para Conteúdo 2">
            <a:extLst>
              <a:ext uri="{FF2B5EF4-FFF2-40B4-BE49-F238E27FC236}">
                <a16:creationId xmlns:a16="http://schemas.microsoft.com/office/drawing/2014/main" id="{57EBA213-6792-4DBA-8ADD-3547BEF26F6E}"/>
              </a:ext>
            </a:extLst>
          </p:cNvPr>
          <p:cNvSpPr>
            <a:spLocks noGrp="1"/>
          </p:cNvSpPr>
          <p:nvPr>
            <p:ph idx="1"/>
          </p:nvPr>
        </p:nvSpPr>
        <p:spPr>
          <a:xfrm>
            <a:off x="2209800" y="1524000"/>
            <a:ext cx="9294812" cy="4709890"/>
          </a:xfrm>
        </p:spPr>
        <p:txBody>
          <a:bodyPr>
            <a:normAutofit/>
          </a:bodyPr>
          <a:lstStyle/>
          <a:p>
            <a:r>
              <a:rPr lang="pt-BR" sz="2400" dirty="0"/>
              <a:t>Os logaritmos foram criados por Napier, partindo das palavras gregas “Logos” (razão) e “</a:t>
            </a:r>
            <a:r>
              <a:rPr lang="pt-BR" sz="2400" dirty="0" err="1"/>
              <a:t>Aritmos</a:t>
            </a:r>
            <a:r>
              <a:rPr lang="pt-BR" sz="2400" dirty="0"/>
              <a:t>” (números), sendo mais tarde interpretado no latim como “números que evoluem”. </a:t>
            </a:r>
          </a:p>
          <a:p>
            <a:r>
              <a:rPr lang="pt-BR" sz="2400" dirty="0" err="1"/>
              <a:t>Leonhard</a:t>
            </a:r>
            <a:r>
              <a:rPr lang="pt-BR" sz="2400" dirty="0"/>
              <a:t> Euler (1707 - 1783) foi o melhor e mais conhecido construtor de notação matemática. Embora o número </a:t>
            </a:r>
            <a:r>
              <a:rPr lang="pt-BR" sz="2400" i="1" dirty="0"/>
              <a:t>e </a:t>
            </a:r>
            <a:r>
              <a:rPr lang="pt-BR" sz="2400" dirty="0"/>
              <a:t>estivesse envolvido na descoberta de Napier, foi Euler que introduziu cerca de um século depois a letra </a:t>
            </a:r>
            <a:r>
              <a:rPr lang="pt-BR" sz="2400" i="1" dirty="0"/>
              <a:t>e </a:t>
            </a:r>
            <a:r>
              <a:rPr lang="pt-BR" sz="2400" dirty="0"/>
              <a:t>para representar a base do sistema de logaritmos naturais. </a:t>
            </a:r>
          </a:p>
          <a:p>
            <a:pPr marL="0" indent="0">
              <a:buNone/>
            </a:pPr>
            <a:endParaRPr lang="pt-BR" sz="2800" dirty="0"/>
          </a:p>
        </p:txBody>
      </p:sp>
      <mc:AlternateContent xmlns:mc="http://schemas.openxmlformats.org/markup-compatibility/2006" xmlns:a14="http://schemas.microsoft.com/office/drawing/2010/main">
        <mc:Choice Requires="a14">
          <p:sp>
            <p:nvSpPr>
              <p:cNvPr id="4" name="CaixaDeTexto 3">
                <a:extLst>
                  <a:ext uri="{FF2B5EF4-FFF2-40B4-BE49-F238E27FC236}">
                    <a16:creationId xmlns:a16="http://schemas.microsoft.com/office/drawing/2014/main" id="{CAF70568-E5A1-473D-ABCC-05AD3831F365}"/>
                  </a:ext>
                </a:extLst>
              </p:cNvPr>
              <p:cNvSpPr txBox="1"/>
              <p:nvPr/>
            </p:nvSpPr>
            <p:spPr>
              <a:xfrm>
                <a:off x="4010024" y="5310560"/>
                <a:ext cx="5200651" cy="923330"/>
              </a:xfrm>
              <a:prstGeom prst="rect">
                <a:avLst/>
              </a:prstGeom>
              <a:noFill/>
            </p:spPr>
            <p:txBody>
              <a:bodyPr wrap="square" lIns="0" tIns="0" rIns="0" bIns="0" rtlCol="0">
                <a:spAutoFit/>
              </a:bodyPr>
              <a:lstStyle/>
              <a:p>
                <a14:m>
                  <m:oMath xmlns:m="http://schemas.openxmlformats.org/officeDocument/2006/math">
                    <m:func>
                      <m:funcPr>
                        <m:ctrlPr>
                          <a:rPr lang="pt-BR" sz="6000" i="1" smtClean="0">
                            <a:latin typeface="Cambria Math" panose="02040503050406030204" pitchFamily="18" charset="0"/>
                          </a:rPr>
                        </m:ctrlPr>
                      </m:funcPr>
                      <m:fName>
                        <m:r>
                          <m:rPr>
                            <m:sty m:val="p"/>
                          </m:rPr>
                          <a:rPr lang="pt-BR" sz="6000" i="0" smtClean="0">
                            <a:latin typeface="Cambria Math" panose="02040503050406030204" pitchFamily="18" charset="0"/>
                          </a:rPr>
                          <m:t>ln</m:t>
                        </m:r>
                      </m:fName>
                      <m:e>
                        <m:r>
                          <a:rPr lang="pt-BR" sz="6000" b="0" i="1" smtClean="0">
                            <a:latin typeface="Cambria Math" panose="02040503050406030204" pitchFamily="18" charset="0"/>
                          </a:rPr>
                          <m:t>𝑥</m:t>
                        </m:r>
                      </m:e>
                    </m:func>
                  </m:oMath>
                </a14:m>
                <a:r>
                  <a:rPr lang="pt-BR" sz="6000" dirty="0"/>
                  <a:t> = </a:t>
                </a:r>
                <a14:m>
                  <m:oMath xmlns:m="http://schemas.openxmlformats.org/officeDocument/2006/math">
                    <m:func>
                      <m:funcPr>
                        <m:ctrlPr>
                          <a:rPr lang="pt-BR" sz="6000" i="1">
                            <a:latin typeface="Cambria Math" panose="02040503050406030204" pitchFamily="18" charset="0"/>
                          </a:rPr>
                        </m:ctrlPr>
                      </m:funcPr>
                      <m:fName>
                        <m:sSub>
                          <m:sSubPr>
                            <m:ctrlPr>
                              <a:rPr lang="pt-BR" sz="6000" i="1">
                                <a:latin typeface="Cambria Math" panose="02040503050406030204" pitchFamily="18" charset="0"/>
                              </a:rPr>
                            </m:ctrlPr>
                          </m:sSubPr>
                          <m:e>
                            <m:r>
                              <m:rPr>
                                <m:sty m:val="p"/>
                              </m:rPr>
                              <a:rPr lang="pt-BR" sz="6000">
                                <a:latin typeface="Cambria Math" panose="02040503050406030204" pitchFamily="18" charset="0"/>
                              </a:rPr>
                              <m:t>log</m:t>
                            </m:r>
                          </m:e>
                          <m:sub>
                            <m:r>
                              <a:rPr lang="pt-BR" sz="6000" b="0" i="1" smtClean="0">
                                <a:latin typeface="Cambria Math" panose="02040503050406030204" pitchFamily="18" charset="0"/>
                              </a:rPr>
                              <m:t>𝑒</m:t>
                            </m:r>
                          </m:sub>
                        </m:sSub>
                      </m:fName>
                      <m:e>
                        <m:r>
                          <a:rPr lang="pt-BR" sz="6000" b="0" i="1" smtClean="0">
                            <a:latin typeface="Cambria Math" panose="02040503050406030204" pitchFamily="18" charset="0"/>
                          </a:rPr>
                          <m:t>𝑥</m:t>
                        </m:r>
                      </m:e>
                    </m:func>
                  </m:oMath>
                </a14:m>
                <a:r>
                  <a:rPr lang="pt-BR" sz="6000" dirty="0"/>
                  <a:t> </a:t>
                </a:r>
                <a:endParaRPr lang="pt-BR" dirty="0"/>
              </a:p>
            </p:txBody>
          </p:sp>
        </mc:Choice>
        <mc:Fallback xmlns="">
          <p:sp>
            <p:nvSpPr>
              <p:cNvPr id="4" name="CaixaDeTexto 3">
                <a:extLst>
                  <a:ext uri="{FF2B5EF4-FFF2-40B4-BE49-F238E27FC236}">
                    <a16:creationId xmlns:a16="http://schemas.microsoft.com/office/drawing/2014/main" id="{CAF70568-E5A1-473D-ABCC-05AD3831F365}"/>
                  </a:ext>
                </a:extLst>
              </p:cNvPr>
              <p:cNvSpPr txBox="1">
                <a:spLocks noRot="1" noChangeAspect="1" noMove="1" noResize="1" noEditPoints="1" noAdjustHandles="1" noChangeArrowheads="1" noChangeShapeType="1" noTextEdit="1"/>
              </p:cNvSpPr>
              <p:nvPr/>
            </p:nvSpPr>
            <p:spPr>
              <a:xfrm>
                <a:off x="4010024" y="5310560"/>
                <a:ext cx="5200651" cy="923330"/>
              </a:xfrm>
              <a:prstGeom prst="rect">
                <a:avLst/>
              </a:prstGeom>
              <a:blipFill>
                <a:blip r:embed="rId2"/>
                <a:stretch>
                  <a:fillRect t="-25000" b="-48684"/>
                </a:stretch>
              </a:blipFill>
            </p:spPr>
            <p:txBody>
              <a:bodyPr/>
              <a:lstStyle/>
              <a:p>
                <a:r>
                  <a:rPr lang="pt-BR">
                    <a:noFill/>
                  </a:rPr>
                  <a:t> </a:t>
                </a:r>
              </a:p>
            </p:txBody>
          </p:sp>
        </mc:Fallback>
      </mc:AlternateContent>
    </p:spTree>
    <p:extLst>
      <p:ext uri="{BB962C8B-B14F-4D97-AF65-F5344CB8AC3E}">
        <p14:creationId xmlns:p14="http://schemas.microsoft.com/office/powerpoint/2010/main" val="1970708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5960BD-1B0E-4423-836D-6415B945CC3D}"/>
              </a:ext>
            </a:extLst>
          </p:cNvPr>
          <p:cNvSpPr>
            <a:spLocks noGrp="1"/>
          </p:cNvSpPr>
          <p:nvPr>
            <p:ph type="title"/>
          </p:nvPr>
        </p:nvSpPr>
        <p:spPr/>
        <p:txBody>
          <a:bodyPr/>
          <a:lstStyle/>
          <a:p>
            <a:r>
              <a:rPr lang="pt-BR" dirty="0"/>
              <a:t>Uso de recursos computacionais</a:t>
            </a:r>
          </a:p>
        </p:txBody>
      </p:sp>
      <p:sp>
        <p:nvSpPr>
          <p:cNvPr id="3" name="Espaço Reservado para Conteúdo 2">
            <a:extLst>
              <a:ext uri="{FF2B5EF4-FFF2-40B4-BE49-F238E27FC236}">
                <a16:creationId xmlns:a16="http://schemas.microsoft.com/office/drawing/2014/main" id="{A9DC207A-666F-4D2E-9096-B55B81200AD4}"/>
              </a:ext>
            </a:extLst>
          </p:cNvPr>
          <p:cNvSpPr>
            <a:spLocks noGrp="1"/>
          </p:cNvSpPr>
          <p:nvPr>
            <p:ph idx="1"/>
          </p:nvPr>
        </p:nvSpPr>
        <p:spPr>
          <a:xfrm>
            <a:off x="2592924" y="1685925"/>
            <a:ext cx="8911687" cy="4225297"/>
          </a:xfrm>
        </p:spPr>
        <p:txBody>
          <a:bodyPr>
            <a:normAutofit fontScale="92500" lnSpcReduction="20000"/>
          </a:bodyPr>
          <a:lstStyle/>
          <a:p>
            <a:r>
              <a:rPr lang="pt-BR" sz="3200" dirty="0"/>
              <a:t>Uso da tecnologia como suporte no ensino (seja na introdução do conteúdo ou como fixação)</a:t>
            </a:r>
          </a:p>
          <a:p>
            <a:pPr lvl="1"/>
            <a:r>
              <a:rPr lang="pt-BR" sz="3000" dirty="0"/>
              <a:t>Softwares</a:t>
            </a:r>
          </a:p>
          <a:p>
            <a:pPr lvl="1"/>
            <a:r>
              <a:rPr lang="pt-BR" sz="3000" dirty="0"/>
              <a:t>Aplicativos</a:t>
            </a:r>
          </a:p>
          <a:p>
            <a:pPr lvl="1"/>
            <a:r>
              <a:rPr lang="pt-BR" sz="3000" dirty="0"/>
              <a:t>Programação</a:t>
            </a:r>
          </a:p>
          <a:p>
            <a:r>
              <a:rPr lang="pt-BR" sz="3200" dirty="0"/>
              <a:t> Trabalhos nas referências:</a:t>
            </a:r>
          </a:p>
          <a:p>
            <a:pPr lvl="1"/>
            <a:r>
              <a:rPr lang="pt-BR" sz="3000" dirty="0"/>
              <a:t>Excel no ensino de funções</a:t>
            </a:r>
          </a:p>
          <a:p>
            <a:pPr lvl="1"/>
            <a:r>
              <a:rPr lang="pt-BR" sz="3000" dirty="0"/>
              <a:t>Smartphones na aula de Geometria espacial</a:t>
            </a:r>
          </a:p>
          <a:p>
            <a:endParaRPr lang="pt-BR" dirty="0"/>
          </a:p>
        </p:txBody>
      </p:sp>
    </p:spTree>
    <p:extLst>
      <p:ext uri="{BB962C8B-B14F-4D97-AF65-F5344CB8AC3E}">
        <p14:creationId xmlns:p14="http://schemas.microsoft.com/office/powerpoint/2010/main" val="2312987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F8FB4B-1230-4702-87A6-9F26E4F69E66}"/>
              </a:ext>
            </a:extLst>
          </p:cNvPr>
          <p:cNvSpPr>
            <a:spLocks noGrp="1"/>
          </p:cNvSpPr>
          <p:nvPr>
            <p:ph type="title"/>
          </p:nvPr>
        </p:nvSpPr>
        <p:spPr/>
        <p:txBody>
          <a:bodyPr/>
          <a:lstStyle/>
          <a:p>
            <a:r>
              <a:rPr lang="pt-BR" dirty="0"/>
              <a:t>Jogos didáticos</a:t>
            </a:r>
          </a:p>
        </p:txBody>
      </p:sp>
      <p:sp>
        <p:nvSpPr>
          <p:cNvPr id="3" name="Espaço Reservado para Conteúdo 2">
            <a:extLst>
              <a:ext uri="{FF2B5EF4-FFF2-40B4-BE49-F238E27FC236}">
                <a16:creationId xmlns:a16="http://schemas.microsoft.com/office/drawing/2014/main" id="{4EF25C42-7BC7-447C-A011-229333CC1E94}"/>
              </a:ext>
            </a:extLst>
          </p:cNvPr>
          <p:cNvSpPr>
            <a:spLocks noGrp="1"/>
          </p:cNvSpPr>
          <p:nvPr>
            <p:ph idx="1"/>
          </p:nvPr>
        </p:nvSpPr>
        <p:spPr>
          <a:xfrm>
            <a:off x="2589212" y="2133600"/>
            <a:ext cx="9393238" cy="4457700"/>
          </a:xfrm>
        </p:spPr>
        <p:txBody>
          <a:bodyPr>
            <a:normAutofit/>
          </a:bodyPr>
          <a:lstStyle/>
          <a:p>
            <a:r>
              <a:rPr lang="pt-BR" sz="3600" dirty="0"/>
              <a:t>Trabalha muito mais que o conteúdo</a:t>
            </a:r>
          </a:p>
          <a:p>
            <a:pPr lvl="1"/>
            <a:r>
              <a:rPr lang="pt-BR" sz="3400" dirty="0"/>
              <a:t>Raciocínio lógico</a:t>
            </a:r>
          </a:p>
          <a:p>
            <a:pPr lvl="1"/>
            <a:r>
              <a:rPr lang="pt-BR" sz="3400" dirty="0"/>
              <a:t>Cooperação</a:t>
            </a:r>
          </a:p>
          <a:p>
            <a:pPr lvl="1"/>
            <a:r>
              <a:rPr lang="pt-BR" sz="3400" dirty="0"/>
              <a:t>Seguir as regras</a:t>
            </a:r>
          </a:p>
          <a:p>
            <a:pPr lvl="1"/>
            <a:r>
              <a:rPr lang="pt-BR" sz="3400" dirty="0"/>
              <a:t>Competitividade</a:t>
            </a:r>
          </a:p>
          <a:p>
            <a:pPr lvl="1"/>
            <a:r>
              <a:rPr lang="pt-BR" sz="3400" dirty="0"/>
              <a:t>Saber esperar/ saber perder</a:t>
            </a:r>
          </a:p>
        </p:txBody>
      </p:sp>
    </p:spTree>
    <p:extLst>
      <p:ext uri="{BB962C8B-B14F-4D97-AF65-F5344CB8AC3E}">
        <p14:creationId xmlns:p14="http://schemas.microsoft.com/office/powerpoint/2010/main" val="3613324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9E97BD-858B-4020-8CEA-DED664641600}"/>
              </a:ext>
            </a:extLst>
          </p:cNvPr>
          <p:cNvSpPr>
            <a:spLocks noGrp="1"/>
          </p:cNvSpPr>
          <p:nvPr>
            <p:ph type="title"/>
          </p:nvPr>
        </p:nvSpPr>
        <p:spPr/>
        <p:txBody>
          <a:bodyPr/>
          <a:lstStyle/>
          <a:p>
            <a:r>
              <a:rPr lang="pt-BR" dirty="0"/>
              <a:t>Exemplo</a:t>
            </a:r>
          </a:p>
        </p:txBody>
      </p:sp>
      <p:pic>
        <p:nvPicPr>
          <p:cNvPr id="5" name="Imagem 4">
            <a:extLst>
              <a:ext uri="{FF2B5EF4-FFF2-40B4-BE49-F238E27FC236}">
                <a16:creationId xmlns:a16="http://schemas.microsoft.com/office/drawing/2014/main" id="{79587EF4-5493-4805-9A22-28E908630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19" y="73930"/>
            <a:ext cx="5592706" cy="4194530"/>
          </a:xfrm>
          <a:prstGeom prst="rect">
            <a:avLst/>
          </a:prstGeom>
        </p:spPr>
      </p:pic>
      <p:pic>
        <p:nvPicPr>
          <p:cNvPr id="9" name="Imagem 8">
            <a:extLst>
              <a:ext uri="{FF2B5EF4-FFF2-40B4-BE49-F238E27FC236}">
                <a16:creationId xmlns:a16="http://schemas.microsoft.com/office/drawing/2014/main" id="{3C616493-2894-402F-95E5-07299C79DA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668" y="2946496"/>
            <a:ext cx="5189532" cy="3892149"/>
          </a:xfrm>
          <a:prstGeom prst="rect">
            <a:avLst/>
          </a:prstGeom>
        </p:spPr>
      </p:pic>
      <p:pic>
        <p:nvPicPr>
          <p:cNvPr id="7" name="Imagem 6">
            <a:extLst>
              <a:ext uri="{FF2B5EF4-FFF2-40B4-BE49-F238E27FC236}">
                <a16:creationId xmlns:a16="http://schemas.microsoft.com/office/drawing/2014/main" id="{F9D7047E-B01B-488C-B5A1-09330A3093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1140" y="-1"/>
            <a:ext cx="5854700" cy="4391025"/>
          </a:xfrm>
          <a:prstGeom prst="rect">
            <a:avLst/>
          </a:prstGeom>
        </p:spPr>
      </p:pic>
    </p:spTree>
    <p:extLst>
      <p:ext uri="{BB962C8B-B14F-4D97-AF65-F5344CB8AC3E}">
        <p14:creationId xmlns:p14="http://schemas.microsoft.com/office/powerpoint/2010/main" val="1822414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8E3063-5E15-48AA-9508-2B912B666F84}"/>
              </a:ext>
            </a:extLst>
          </p:cNvPr>
          <p:cNvSpPr>
            <a:spLocks noGrp="1"/>
          </p:cNvSpPr>
          <p:nvPr>
            <p:ph type="title"/>
          </p:nvPr>
        </p:nvSpPr>
        <p:spPr/>
        <p:txBody>
          <a:bodyPr/>
          <a:lstStyle/>
          <a:p>
            <a:r>
              <a:rPr lang="pt-BR" dirty="0"/>
              <a:t>Referências</a:t>
            </a:r>
          </a:p>
        </p:txBody>
      </p:sp>
      <p:sp>
        <p:nvSpPr>
          <p:cNvPr id="3" name="Espaço Reservado para Conteúdo 2">
            <a:extLst>
              <a:ext uri="{FF2B5EF4-FFF2-40B4-BE49-F238E27FC236}">
                <a16:creationId xmlns:a16="http://schemas.microsoft.com/office/drawing/2014/main" id="{118DEC00-FC75-4341-8B88-03896C66C45C}"/>
              </a:ext>
            </a:extLst>
          </p:cNvPr>
          <p:cNvSpPr>
            <a:spLocks noGrp="1"/>
          </p:cNvSpPr>
          <p:nvPr>
            <p:ph idx="1"/>
          </p:nvPr>
        </p:nvSpPr>
        <p:spPr>
          <a:xfrm>
            <a:off x="1990725" y="1485900"/>
            <a:ext cx="9513887" cy="4425322"/>
          </a:xfrm>
        </p:spPr>
        <p:txBody>
          <a:bodyPr>
            <a:normAutofit/>
          </a:bodyPr>
          <a:lstStyle/>
          <a:p>
            <a:r>
              <a:rPr lang="pt-BR" dirty="0"/>
              <a:t>Modelagem matemática: um novo olhar sobre a praça 19 de dezembro da cidade de Armazém/ SC (disponível em: </a:t>
            </a:r>
            <a:r>
              <a:rPr lang="pt-BR" dirty="0">
                <a:hlinkClick r:id="rId2"/>
              </a:rPr>
              <a:t>https://riuni.unisul.br/</a:t>
            </a:r>
            <a:r>
              <a:rPr lang="pt-BR" dirty="0" err="1">
                <a:hlinkClick r:id="rId2"/>
              </a:rPr>
              <a:t>handle</a:t>
            </a:r>
            <a:r>
              <a:rPr lang="pt-BR" dirty="0">
                <a:hlinkClick r:id="rId2"/>
              </a:rPr>
              <a:t>/12345/9177</a:t>
            </a:r>
            <a:r>
              <a:rPr lang="pt-BR" dirty="0"/>
              <a:t>)</a:t>
            </a:r>
          </a:p>
          <a:p>
            <a:r>
              <a:rPr lang="pt-BR" dirty="0"/>
              <a:t>Smartphone como recurso didático: proposta para aula de matemática do ensino médio (disponível em: </a:t>
            </a:r>
            <a:r>
              <a:rPr lang="pt-BR" dirty="0">
                <a:hlinkClick r:id="rId3"/>
              </a:rPr>
              <a:t>https://riuni.unisul.br/</a:t>
            </a:r>
            <a:r>
              <a:rPr lang="pt-BR" dirty="0" err="1">
                <a:hlinkClick r:id="rId3"/>
              </a:rPr>
              <a:t>handle</a:t>
            </a:r>
            <a:r>
              <a:rPr lang="pt-BR" dirty="0">
                <a:hlinkClick r:id="rId3"/>
              </a:rPr>
              <a:t>/12345/6266</a:t>
            </a:r>
            <a:r>
              <a:rPr lang="pt-BR" dirty="0"/>
              <a:t>)</a:t>
            </a:r>
          </a:p>
          <a:p>
            <a:r>
              <a:rPr lang="pt-BR" dirty="0"/>
              <a:t>A utilização do Excel como ferramenta didática no ensino de funções de primeiro e segundo grau no primeiro ano do ensino médio (disponível em: </a:t>
            </a:r>
            <a:r>
              <a:rPr lang="pt-BR" dirty="0">
                <a:hlinkClick r:id="rId4"/>
              </a:rPr>
              <a:t>https://riuni.unisul.br/</a:t>
            </a:r>
            <a:r>
              <a:rPr lang="pt-BR" dirty="0" err="1">
                <a:hlinkClick r:id="rId4"/>
              </a:rPr>
              <a:t>handle</a:t>
            </a:r>
            <a:r>
              <a:rPr lang="pt-BR" dirty="0">
                <a:hlinkClick r:id="rId4"/>
              </a:rPr>
              <a:t>/12345/6239</a:t>
            </a:r>
            <a:r>
              <a:rPr lang="pt-BR" dirty="0"/>
              <a:t>)</a:t>
            </a:r>
          </a:p>
          <a:p>
            <a:r>
              <a:rPr lang="pt-BR" dirty="0"/>
              <a:t>Aplicação da equação logarítmica e exponencial: atividades contextualizadas (</a:t>
            </a:r>
            <a:r>
              <a:rPr lang="pt-BR" dirty="0">
                <a:hlinkClick r:id="rId5"/>
              </a:rPr>
              <a:t>https://riuni.unisul.br/</a:t>
            </a:r>
            <a:r>
              <a:rPr lang="pt-BR" dirty="0" err="1">
                <a:hlinkClick r:id="rId5"/>
              </a:rPr>
              <a:t>handle</a:t>
            </a:r>
            <a:r>
              <a:rPr lang="pt-BR" dirty="0">
                <a:hlinkClick r:id="rId5"/>
              </a:rPr>
              <a:t>/12345/8721</a:t>
            </a:r>
            <a:r>
              <a:rPr lang="pt-BR" dirty="0"/>
              <a:t>)</a:t>
            </a:r>
          </a:p>
          <a:p>
            <a:r>
              <a:rPr lang="pt-BR" dirty="0"/>
              <a:t>Artigo sobre modelagem: </a:t>
            </a:r>
            <a:r>
              <a:rPr lang="pt-BR" dirty="0">
                <a:hlinkClick r:id="rId6"/>
              </a:rPr>
              <a:t>http://www2.fe.usp.br/~etnomat/site-antigo/anais/MariaSalettBiembengut.html</a:t>
            </a:r>
            <a:endParaRPr lang="pt-BR" dirty="0"/>
          </a:p>
          <a:p>
            <a:endParaRPr lang="pt-BR" dirty="0"/>
          </a:p>
          <a:p>
            <a:endParaRPr lang="pt-BR" dirty="0"/>
          </a:p>
        </p:txBody>
      </p:sp>
    </p:spTree>
    <p:extLst>
      <p:ext uri="{BB962C8B-B14F-4D97-AF65-F5344CB8AC3E}">
        <p14:creationId xmlns:p14="http://schemas.microsoft.com/office/powerpoint/2010/main" val="294879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CAFAC8-A040-45C2-923C-B6F0F9F23BE8}"/>
              </a:ext>
            </a:extLst>
          </p:cNvPr>
          <p:cNvSpPr>
            <a:spLocks noGrp="1"/>
          </p:cNvSpPr>
          <p:nvPr>
            <p:ph type="title"/>
          </p:nvPr>
        </p:nvSpPr>
        <p:spPr/>
        <p:txBody>
          <a:bodyPr/>
          <a:lstStyle/>
          <a:p>
            <a:r>
              <a:rPr lang="pt-BR" dirty="0"/>
              <a:t>Resolução de problemas</a:t>
            </a:r>
          </a:p>
        </p:txBody>
      </p:sp>
      <p:sp>
        <p:nvSpPr>
          <p:cNvPr id="3" name="Espaço Reservado para Conteúdo 2">
            <a:extLst>
              <a:ext uri="{FF2B5EF4-FFF2-40B4-BE49-F238E27FC236}">
                <a16:creationId xmlns:a16="http://schemas.microsoft.com/office/drawing/2014/main" id="{130A8CC0-365B-4FFC-A7C1-0635EF46B2E8}"/>
              </a:ext>
            </a:extLst>
          </p:cNvPr>
          <p:cNvSpPr>
            <a:spLocks noGrp="1"/>
          </p:cNvSpPr>
          <p:nvPr>
            <p:ph idx="1"/>
          </p:nvPr>
        </p:nvSpPr>
        <p:spPr>
          <a:xfrm>
            <a:off x="2513012" y="2047875"/>
            <a:ext cx="8915400" cy="3777622"/>
          </a:xfrm>
        </p:spPr>
        <p:txBody>
          <a:bodyPr>
            <a:normAutofit fontScale="92500"/>
          </a:bodyPr>
          <a:lstStyle/>
          <a:p>
            <a:r>
              <a:rPr lang="pt-BR" sz="2800" dirty="0"/>
              <a:t>é uma estratégia para ensinar matemática</a:t>
            </a:r>
          </a:p>
          <a:p>
            <a:r>
              <a:rPr lang="pt-BR" sz="2800" dirty="0"/>
              <a:t>Não é um exercício para verificar o que foi aprendido</a:t>
            </a:r>
          </a:p>
          <a:p>
            <a:r>
              <a:rPr lang="pt-BR" sz="2800" dirty="0"/>
              <a:t>O problema tem o objetivo de motivar para o que se pretende ensinar</a:t>
            </a:r>
          </a:p>
          <a:p>
            <a:r>
              <a:rPr lang="pt-BR" sz="2800" dirty="0"/>
              <a:t>a resolução de problemas possibilita aos alunos mobilizar conhecimentos e desenvolver a capacidade de lidar com situações que o cercam</a:t>
            </a:r>
          </a:p>
        </p:txBody>
      </p:sp>
    </p:spTree>
    <p:extLst>
      <p:ext uri="{BB962C8B-B14F-4D97-AF65-F5344CB8AC3E}">
        <p14:creationId xmlns:p14="http://schemas.microsoft.com/office/powerpoint/2010/main" val="2572299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6C09AF-38C6-4DA3-B051-C91B095F3ECE}"/>
              </a:ext>
            </a:extLst>
          </p:cNvPr>
          <p:cNvSpPr>
            <a:spLocks noGrp="1"/>
          </p:cNvSpPr>
          <p:nvPr>
            <p:ph type="title"/>
          </p:nvPr>
        </p:nvSpPr>
        <p:spPr>
          <a:xfrm>
            <a:off x="1981200" y="386043"/>
            <a:ext cx="7196482" cy="699807"/>
          </a:xfrm>
        </p:spPr>
        <p:txBody>
          <a:bodyPr/>
          <a:lstStyle/>
          <a:p>
            <a:r>
              <a:rPr lang="pt-BR" dirty="0"/>
              <a:t>Exemplo</a:t>
            </a:r>
          </a:p>
        </p:txBody>
      </p:sp>
      <p:sp>
        <p:nvSpPr>
          <p:cNvPr id="3" name="Espaço Reservado para Conteúdo 2">
            <a:extLst>
              <a:ext uri="{FF2B5EF4-FFF2-40B4-BE49-F238E27FC236}">
                <a16:creationId xmlns:a16="http://schemas.microsoft.com/office/drawing/2014/main" id="{EC257F42-58AE-4B73-9CF8-9BA4B7232889}"/>
              </a:ext>
            </a:extLst>
          </p:cNvPr>
          <p:cNvSpPr>
            <a:spLocks noGrp="1"/>
          </p:cNvSpPr>
          <p:nvPr>
            <p:ph idx="1"/>
          </p:nvPr>
        </p:nvSpPr>
        <p:spPr>
          <a:xfrm>
            <a:off x="1981200" y="1409699"/>
            <a:ext cx="9372599" cy="4638675"/>
          </a:xfrm>
        </p:spPr>
        <p:txBody>
          <a:bodyPr>
            <a:normAutofit fontScale="92500" lnSpcReduction="20000"/>
          </a:bodyPr>
          <a:lstStyle/>
          <a:p>
            <a:pPr marL="0" indent="0">
              <a:buNone/>
            </a:pPr>
            <a:r>
              <a:rPr lang="pt-BR" sz="2400" dirty="0"/>
              <a:t>O incansável Joãozinho estava se vestindo para ir para a escola e ao calçar seu tênis, se perguntou, será que meu tênis é tamanho 32 porque meu pé tem 32 centímetros? </a:t>
            </a:r>
          </a:p>
          <a:p>
            <a:pPr marL="0" indent="0">
              <a:buNone/>
            </a:pPr>
            <a:r>
              <a:rPr lang="pt-BR" sz="2400" dirty="0"/>
              <a:t>Ele pegou a fita métrica de sua mãe e mediu seu pé imediatamente, e constatou que seu pé media 20 centímetros. Qual seria a relação? </a:t>
            </a:r>
          </a:p>
          <a:p>
            <a:pPr marL="0" indent="0">
              <a:buNone/>
            </a:pPr>
            <a:r>
              <a:rPr lang="pt-BR" sz="2400" dirty="0"/>
              <a:t>Foi então que perguntou a sua mãe qual número de calçado ela usava, e ela respondeu 36. </a:t>
            </a:r>
          </a:p>
          <a:p>
            <a:pPr marL="0" indent="0">
              <a:buNone/>
            </a:pPr>
            <a:r>
              <a:rPr lang="pt-BR" sz="2400" dirty="0"/>
              <a:t>Ao medir o pé de sua mãe, verificou que ele tinha 23,2 centímetros. </a:t>
            </a:r>
          </a:p>
          <a:p>
            <a:pPr marL="0" indent="0">
              <a:buNone/>
            </a:pPr>
            <a:r>
              <a:rPr lang="pt-BR" sz="2400" dirty="0"/>
              <a:t>Joãozinho não se deu por satisfeito e foi medir o pé de seu pai, que resultou em 28 centímetros. </a:t>
            </a:r>
          </a:p>
          <a:p>
            <a:pPr marL="0" indent="0">
              <a:buNone/>
            </a:pPr>
            <a:r>
              <a:rPr lang="pt-BR" sz="2400" dirty="0"/>
              <a:t>Será que existe uma forma de relacionar os dois números? </a:t>
            </a:r>
          </a:p>
          <a:p>
            <a:pPr marL="0" indent="0">
              <a:buNone/>
            </a:pPr>
            <a:r>
              <a:rPr lang="pt-BR" sz="2400" dirty="0"/>
              <a:t>Se existir, qual é o número do sapato do pai de Joãozinho?</a:t>
            </a:r>
          </a:p>
        </p:txBody>
      </p:sp>
    </p:spTree>
    <p:extLst>
      <p:ext uri="{BB962C8B-B14F-4D97-AF65-F5344CB8AC3E}">
        <p14:creationId xmlns:p14="http://schemas.microsoft.com/office/powerpoint/2010/main" val="3447489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7E1ED2-D026-43FB-9E00-9F71D4E8683F}"/>
              </a:ext>
            </a:extLst>
          </p:cNvPr>
          <p:cNvSpPr>
            <a:spLocks noGrp="1"/>
          </p:cNvSpPr>
          <p:nvPr>
            <p:ph type="title"/>
          </p:nvPr>
        </p:nvSpPr>
        <p:spPr/>
        <p:txBody>
          <a:bodyPr/>
          <a:lstStyle/>
          <a:p>
            <a:r>
              <a:rPr lang="pt-BR" dirty="0"/>
              <a:t>Modelagem Matemática</a:t>
            </a:r>
          </a:p>
        </p:txBody>
      </p:sp>
      <p:sp>
        <p:nvSpPr>
          <p:cNvPr id="3" name="Espaço Reservado para Conteúdo 2">
            <a:extLst>
              <a:ext uri="{FF2B5EF4-FFF2-40B4-BE49-F238E27FC236}">
                <a16:creationId xmlns:a16="http://schemas.microsoft.com/office/drawing/2014/main" id="{26F9180E-04A9-4C2C-B856-FCE94398499B}"/>
              </a:ext>
            </a:extLst>
          </p:cNvPr>
          <p:cNvSpPr>
            <a:spLocks noGrp="1"/>
          </p:cNvSpPr>
          <p:nvPr>
            <p:ph idx="1"/>
          </p:nvPr>
        </p:nvSpPr>
        <p:spPr>
          <a:xfrm>
            <a:off x="2400300" y="1562100"/>
            <a:ext cx="9677400" cy="4286250"/>
          </a:xfrm>
        </p:spPr>
        <p:txBody>
          <a:bodyPr>
            <a:normAutofit/>
          </a:bodyPr>
          <a:lstStyle/>
          <a:p>
            <a:r>
              <a:rPr lang="pt-BR" sz="2400" dirty="0" err="1"/>
              <a:t>Bassanezi</a:t>
            </a:r>
            <a:r>
              <a:rPr lang="pt-BR" sz="2400" dirty="0"/>
              <a:t> (2009, p. 24) diz que “a Modelagem consiste, essencialmente, na arte de transformar situações da realidade em problemas matemáticos cujas soluções devem ser interpretadas na linguagem usual”</a:t>
            </a:r>
          </a:p>
          <a:p>
            <a:r>
              <a:rPr lang="pt-BR" sz="2400" dirty="0"/>
              <a:t>Três etapas fundamentais: </a:t>
            </a:r>
          </a:p>
          <a:p>
            <a:pPr lvl="1"/>
            <a:r>
              <a:rPr lang="pt-BR" sz="2200" dirty="0"/>
              <a:t>Interação: familiarizar o estudante com o tema</a:t>
            </a:r>
          </a:p>
          <a:p>
            <a:pPr lvl="1"/>
            <a:r>
              <a:rPr lang="pt-BR" sz="2200" dirty="0" err="1"/>
              <a:t>Matematização</a:t>
            </a:r>
            <a:r>
              <a:rPr lang="pt-BR" sz="2200" dirty="0"/>
              <a:t>: busca formular e resolver o problema na linguagem matemática</a:t>
            </a:r>
          </a:p>
          <a:p>
            <a:pPr lvl="1"/>
            <a:r>
              <a:rPr lang="pt-BR" sz="2200" dirty="0"/>
              <a:t>Modelo: interpretar e avaliar o resultado obtido</a:t>
            </a:r>
          </a:p>
        </p:txBody>
      </p:sp>
    </p:spTree>
    <p:extLst>
      <p:ext uri="{BB962C8B-B14F-4D97-AF65-F5344CB8AC3E}">
        <p14:creationId xmlns:p14="http://schemas.microsoft.com/office/powerpoint/2010/main" val="1746290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68626-C267-49D2-A280-D31A3607B173}"/>
              </a:ext>
            </a:extLst>
          </p:cNvPr>
          <p:cNvSpPr>
            <a:spLocks noGrp="1"/>
          </p:cNvSpPr>
          <p:nvPr>
            <p:ph type="title"/>
          </p:nvPr>
        </p:nvSpPr>
        <p:spPr>
          <a:xfrm>
            <a:off x="1018933" y="13351"/>
            <a:ext cx="8911687" cy="1280890"/>
          </a:xfrm>
        </p:spPr>
        <p:txBody>
          <a:bodyPr/>
          <a:lstStyle/>
          <a:p>
            <a:r>
              <a:rPr lang="pt-BR" dirty="0"/>
              <a:t>Exemplo</a:t>
            </a:r>
          </a:p>
        </p:txBody>
      </p:sp>
      <p:pic>
        <p:nvPicPr>
          <p:cNvPr id="4" name="Imagem 3">
            <a:extLst>
              <a:ext uri="{FF2B5EF4-FFF2-40B4-BE49-F238E27FC236}">
                <a16:creationId xmlns:a16="http://schemas.microsoft.com/office/drawing/2014/main" id="{FDDC301D-2BD8-4284-B30A-7421D575F166}"/>
              </a:ext>
            </a:extLst>
          </p:cNvPr>
          <p:cNvPicPr>
            <a:picLocks noChangeAspect="1"/>
          </p:cNvPicPr>
          <p:nvPr/>
        </p:nvPicPr>
        <p:blipFill>
          <a:blip r:embed="rId2"/>
          <a:stretch>
            <a:fillRect/>
          </a:stretch>
        </p:blipFill>
        <p:spPr>
          <a:xfrm>
            <a:off x="441582" y="782775"/>
            <a:ext cx="4749850" cy="2852679"/>
          </a:xfrm>
          <a:prstGeom prst="rect">
            <a:avLst/>
          </a:prstGeom>
        </p:spPr>
      </p:pic>
      <p:pic>
        <p:nvPicPr>
          <p:cNvPr id="6" name="Imagem 5">
            <a:extLst>
              <a:ext uri="{FF2B5EF4-FFF2-40B4-BE49-F238E27FC236}">
                <a16:creationId xmlns:a16="http://schemas.microsoft.com/office/drawing/2014/main" id="{7952C243-2620-4C98-978D-F3DA733F4078}"/>
              </a:ext>
            </a:extLst>
          </p:cNvPr>
          <p:cNvPicPr>
            <a:picLocks noChangeAspect="1"/>
          </p:cNvPicPr>
          <p:nvPr/>
        </p:nvPicPr>
        <p:blipFill>
          <a:blip r:embed="rId3"/>
          <a:stretch>
            <a:fillRect/>
          </a:stretch>
        </p:blipFill>
        <p:spPr>
          <a:xfrm>
            <a:off x="4414841" y="3635454"/>
            <a:ext cx="7777159" cy="3209195"/>
          </a:xfrm>
          <a:prstGeom prst="rect">
            <a:avLst/>
          </a:prstGeom>
        </p:spPr>
      </p:pic>
    </p:spTree>
    <p:extLst>
      <p:ext uri="{BB962C8B-B14F-4D97-AF65-F5344CB8AC3E}">
        <p14:creationId xmlns:p14="http://schemas.microsoft.com/office/powerpoint/2010/main" val="2901765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B7D2D0-32CE-42A9-AE22-251BE7E8212C}"/>
              </a:ext>
            </a:extLst>
          </p:cNvPr>
          <p:cNvSpPr>
            <a:spLocks noGrp="1"/>
          </p:cNvSpPr>
          <p:nvPr>
            <p:ph type="title"/>
          </p:nvPr>
        </p:nvSpPr>
        <p:spPr>
          <a:xfrm>
            <a:off x="1324564" y="0"/>
            <a:ext cx="8911687" cy="1280890"/>
          </a:xfrm>
        </p:spPr>
        <p:txBody>
          <a:bodyPr/>
          <a:lstStyle/>
          <a:p>
            <a:r>
              <a:rPr lang="pt-BR" dirty="0"/>
              <a:t>Continuando...</a:t>
            </a:r>
          </a:p>
        </p:txBody>
      </p:sp>
      <p:sp>
        <p:nvSpPr>
          <p:cNvPr id="3" name="Espaço Reservado para Conteúdo 2">
            <a:extLst>
              <a:ext uri="{FF2B5EF4-FFF2-40B4-BE49-F238E27FC236}">
                <a16:creationId xmlns:a16="http://schemas.microsoft.com/office/drawing/2014/main" id="{B297A4DD-E97D-43C9-A365-EA84A536FBA1}"/>
              </a:ext>
            </a:extLst>
          </p:cNvPr>
          <p:cNvSpPr>
            <a:spLocks noGrp="1"/>
          </p:cNvSpPr>
          <p:nvPr>
            <p:ph idx="1"/>
          </p:nvPr>
        </p:nvSpPr>
        <p:spPr>
          <a:xfrm>
            <a:off x="1868129" y="953729"/>
            <a:ext cx="9636483" cy="4957493"/>
          </a:xfrm>
        </p:spPr>
        <p:txBody>
          <a:bodyPr>
            <a:normAutofit/>
          </a:bodyPr>
          <a:lstStyle/>
          <a:p>
            <a:r>
              <a:rPr lang="pt-BR" sz="2800" dirty="0"/>
              <a:t>Quantas vagas a mais poderiam ser construídas se utilizado um lado completo da praça?</a:t>
            </a:r>
          </a:p>
        </p:txBody>
      </p:sp>
      <p:pic>
        <p:nvPicPr>
          <p:cNvPr id="5" name="Imagem 4">
            <a:extLst>
              <a:ext uri="{FF2B5EF4-FFF2-40B4-BE49-F238E27FC236}">
                <a16:creationId xmlns:a16="http://schemas.microsoft.com/office/drawing/2014/main" id="{7E6B9C4B-A7D3-4563-AC97-B6A76054BCC1}"/>
              </a:ext>
            </a:extLst>
          </p:cNvPr>
          <p:cNvPicPr>
            <a:picLocks noChangeAspect="1"/>
          </p:cNvPicPr>
          <p:nvPr/>
        </p:nvPicPr>
        <p:blipFill>
          <a:blip r:embed="rId2"/>
          <a:stretch>
            <a:fillRect/>
          </a:stretch>
        </p:blipFill>
        <p:spPr>
          <a:xfrm>
            <a:off x="2458064" y="1855224"/>
            <a:ext cx="8077200" cy="4838700"/>
          </a:xfrm>
          <a:prstGeom prst="rect">
            <a:avLst/>
          </a:prstGeom>
        </p:spPr>
      </p:pic>
    </p:spTree>
    <p:extLst>
      <p:ext uri="{BB962C8B-B14F-4D97-AF65-F5344CB8AC3E}">
        <p14:creationId xmlns:p14="http://schemas.microsoft.com/office/powerpoint/2010/main" val="3410653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D67CA8-8820-4314-A214-10DAE021C84B}"/>
              </a:ext>
            </a:extLst>
          </p:cNvPr>
          <p:cNvSpPr>
            <a:spLocks noGrp="1"/>
          </p:cNvSpPr>
          <p:nvPr>
            <p:ph type="title"/>
          </p:nvPr>
        </p:nvSpPr>
        <p:spPr>
          <a:xfrm>
            <a:off x="1507075" y="71660"/>
            <a:ext cx="8911687" cy="1280890"/>
          </a:xfrm>
        </p:spPr>
        <p:txBody>
          <a:bodyPr/>
          <a:lstStyle/>
          <a:p>
            <a:r>
              <a:rPr lang="pt-BR" dirty="0"/>
              <a:t>Outro exemplo</a:t>
            </a:r>
          </a:p>
        </p:txBody>
      </p:sp>
      <p:sp>
        <p:nvSpPr>
          <p:cNvPr id="3" name="Espaço Reservado para Conteúdo 2">
            <a:extLst>
              <a:ext uri="{FF2B5EF4-FFF2-40B4-BE49-F238E27FC236}">
                <a16:creationId xmlns:a16="http://schemas.microsoft.com/office/drawing/2014/main" id="{9F0D0BF3-C881-4005-A3CB-1AAF35024E47}"/>
              </a:ext>
            </a:extLst>
          </p:cNvPr>
          <p:cNvSpPr>
            <a:spLocks noGrp="1"/>
          </p:cNvSpPr>
          <p:nvPr>
            <p:ph idx="1"/>
          </p:nvPr>
        </p:nvSpPr>
        <p:spPr>
          <a:xfrm>
            <a:off x="2238375" y="1076325"/>
            <a:ext cx="9266237" cy="4834897"/>
          </a:xfrm>
        </p:spPr>
        <p:txBody>
          <a:bodyPr>
            <a:normAutofit lnSpcReduction="10000"/>
          </a:bodyPr>
          <a:lstStyle/>
          <a:p>
            <a:r>
              <a:rPr lang="pt-BR" sz="2400" dirty="0"/>
              <a:t>Artigo Maria </a:t>
            </a:r>
            <a:r>
              <a:rPr lang="pt-BR" sz="2400" dirty="0" err="1"/>
              <a:t>Salett</a:t>
            </a:r>
            <a:r>
              <a:rPr lang="pt-BR" sz="2400" dirty="0"/>
              <a:t> </a:t>
            </a:r>
            <a:r>
              <a:rPr lang="pt-BR" sz="2400" dirty="0" err="1"/>
              <a:t>Biembengut</a:t>
            </a:r>
            <a:endParaRPr lang="pt-BR" sz="2400" dirty="0"/>
          </a:p>
          <a:p>
            <a:pPr algn="just"/>
            <a:r>
              <a:rPr lang="pt-BR" sz="2400" dirty="0"/>
              <a:t>A cultura de maçãs na região de Fraiburgo, Estado de Santa Catarina, é bastante desenvolvida devido ao clima e solo propícios. Para a formação de pomares existem várias opções quanto ao espaçamento entre as macieiras distribuídas ao longo de uma fila. Alguns fruticultores preferem plantar mais macieiras por hectare, outros optam por uma distância maior  ao longo da mesma rua supondo ser esta responsável por uma maior produtividade. </a:t>
            </a:r>
          </a:p>
          <a:p>
            <a:pPr algn="just"/>
            <a:r>
              <a:rPr lang="pt-BR" sz="2400" dirty="0"/>
              <a:t>A questão é saber: qual a distância ideal entre uma macieira e outra na mesma rua para que se tenha uma máxima produção?</a:t>
            </a:r>
          </a:p>
        </p:txBody>
      </p:sp>
    </p:spTree>
    <p:extLst>
      <p:ext uri="{BB962C8B-B14F-4D97-AF65-F5344CB8AC3E}">
        <p14:creationId xmlns:p14="http://schemas.microsoft.com/office/powerpoint/2010/main" val="2964547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A66577-BD2A-4EEC-A8B4-62F50D49AD07}"/>
              </a:ext>
            </a:extLst>
          </p:cNvPr>
          <p:cNvSpPr>
            <a:spLocks noGrp="1"/>
          </p:cNvSpPr>
          <p:nvPr>
            <p:ph type="title"/>
          </p:nvPr>
        </p:nvSpPr>
        <p:spPr>
          <a:xfrm>
            <a:off x="1440400" y="0"/>
            <a:ext cx="8911687" cy="1280890"/>
          </a:xfrm>
        </p:spPr>
        <p:txBody>
          <a:bodyPr/>
          <a:lstStyle/>
          <a:p>
            <a:r>
              <a:rPr lang="pt-BR" dirty="0"/>
              <a:t>Continua...</a:t>
            </a:r>
          </a:p>
        </p:txBody>
      </p:sp>
      <p:sp>
        <p:nvSpPr>
          <p:cNvPr id="3" name="Espaço Reservado para Conteúdo 2">
            <a:extLst>
              <a:ext uri="{FF2B5EF4-FFF2-40B4-BE49-F238E27FC236}">
                <a16:creationId xmlns:a16="http://schemas.microsoft.com/office/drawing/2014/main" id="{2624AAEE-FCA7-4DAF-BBB8-B9A1FFEEDD1E}"/>
              </a:ext>
            </a:extLst>
          </p:cNvPr>
          <p:cNvSpPr>
            <a:spLocks noGrp="1"/>
          </p:cNvSpPr>
          <p:nvPr>
            <p:ph idx="1"/>
          </p:nvPr>
        </p:nvSpPr>
        <p:spPr>
          <a:xfrm>
            <a:off x="2238375" y="1009649"/>
            <a:ext cx="9525000" cy="5610226"/>
          </a:xfrm>
        </p:spPr>
        <p:txBody>
          <a:bodyPr>
            <a:normAutofit/>
          </a:bodyPr>
          <a:lstStyle/>
          <a:p>
            <a:r>
              <a:rPr lang="pt-BR" dirty="0"/>
              <a:t>Alguns dados experimentais fornecidos pela EPAGRI:</a:t>
            </a:r>
          </a:p>
          <a:p>
            <a:r>
              <a:rPr lang="pt-BR" dirty="0"/>
              <a:t>espaçamento entre duas “ruas” deve ter no mínimo 4 metros;</a:t>
            </a:r>
          </a:p>
          <a:p>
            <a:r>
              <a:rPr lang="pt-BR" dirty="0"/>
              <a:t> cada pé de macieira isolada produz uma média de 300 frutos;</a:t>
            </a:r>
          </a:p>
          <a:p>
            <a:r>
              <a:rPr lang="pt-BR" dirty="0"/>
              <a:t> massa média de 8 frutos de uma mesma planta é de 1 kg;</a:t>
            </a:r>
          </a:p>
          <a:p>
            <a:r>
              <a:rPr lang="pt-BR" dirty="0"/>
              <a:t> fruticultores consideram produção normal em torno de 52 toneladas de maçãs, por hectare cultivado;</a:t>
            </a:r>
          </a:p>
          <a:p>
            <a:r>
              <a:rPr lang="pt-BR" dirty="0"/>
              <a:t>relação entre o espaçamento de macieiras da mesma rua (distância em metros) e a quantidade de maçãs por planta:</a:t>
            </a:r>
          </a:p>
          <a:p>
            <a:pPr marL="0" indent="0">
              <a:buNone/>
            </a:pPr>
            <a:r>
              <a:rPr lang="pt-BR" dirty="0"/>
              <a:t>Distância (d)	 Quantidade de maçãs (q)</a:t>
            </a:r>
          </a:p>
          <a:p>
            <a:pPr marL="0" indent="0">
              <a:buNone/>
            </a:pPr>
            <a:r>
              <a:rPr lang="pt-BR" dirty="0"/>
              <a:t>	1,00					 240</a:t>
            </a:r>
          </a:p>
          <a:p>
            <a:pPr marL="0" indent="0">
              <a:buNone/>
            </a:pPr>
            <a:r>
              <a:rPr lang="pt-BR" dirty="0"/>
              <a:t>	1,50 				360</a:t>
            </a:r>
          </a:p>
          <a:p>
            <a:pPr marL="0" indent="0">
              <a:buNone/>
            </a:pPr>
            <a:r>
              <a:rPr lang="pt-BR" dirty="0"/>
              <a:t>	2,00 				456</a:t>
            </a:r>
          </a:p>
          <a:p>
            <a:pPr marL="0" indent="0">
              <a:buNone/>
            </a:pPr>
            <a:r>
              <a:rPr lang="pt-BR" dirty="0"/>
              <a:t>	2,50 				532,80</a:t>
            </a:r>
          </a:p>
          <a:p>
            <a:pPr marL="0" indent="0">
              <a:buNone/>
            </a:pPr>
            <a:r>
              <a:rPr lang="pt-BR" dirty="0"/>
              <a:t>	3,00 				594,24</a:t>
            </a:r>
          </a:p>
        </p:txBody>
      </p:sp>
    </p:spTree>
    <p:extLst>
      <p:ext uri="{BB962C8B-B14F-4D97-AF65-F5344CB8AC3E}">
        <p14:creationId xmlns:p14="http://schemas.microsoft.com/office/powerpoint/2010/main" val="1025063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C67328-D505-4BAD-B41F-CBC0A330C9BD}"/>
              </a:ext>
            </a:extLst>
          </p:cNvPr>
          <p:cNvSpPr>
            <a:spLocks noGrp="1"/>
          </p:cNvSpPr>
          <p:nvPr>
            <p:ph type="title"/>
          </p:nvPr>
        </p:nvSpPr>
        <p:spPr/>
        <p:txBody>
          <a:bodyPr/>
          <a:lstStyle/>
          <a:p>
            <a:r>
              <a:rPr lang="pt-BR" dirty="0" err="1"/>
              <a:t>Etnomatemática</a:t>
            </a:r>
            <a:endParaRPr lang="pt-BR" dirty="0"/>
          </a:p>
        </p:txBody>
      </p:sp>
      <p:sp>
        <p:nvSpPr>
          <p:cNvPr id="3" name="Espaço Reservado para Conteúdo 2">
            <a:extLst>
              <a:ext uri="{FF2B5EF4-FFF2-40B4-BE49-F238E27FC236}">
                <a16:creationId xmlns:a16="http://schemas.microsoft.com/office/drawing/2014/main" id="{B34F8508-73B7-4FF9-B848-CEC4C942F381}"/>
              </a:ext>
            </a:extLst>
          </p:cNvPr>
          <p:cNvSpPr>
            <a:spLocks noGrp="1"/>
          </p:cNvSpPr>
          <p:nvPr>
            <p:ph idx="1"/>
          </p:nvPr>
        </p:nvSpPr>
        <p:spPr>
          <a:xfrm>
            <a:off x="2390775" y="1409700"/>
            <a:ext cx="9380537" cy="5153025"/>
          </a:xfrm>
        </p:spPr>
        <p:txBody>
          <a:bodyPr>
            <a:normAutofit lnSpcReduction="10000"/>
          </a:bodyPr>
          <a:lstStyle/>
          <a:p>
            <a:r>
              <a:rPr lang="pt-BR" sz="2400" dirty="0"/>
              <a:t>Pensando no problema anterior...</a:t>
            </a:r>
          </a:p>
          <a:p>
            <a:r>
              <a:rPr lang="pt-BR" sz="2400" dirty="0"/>
              <a:t>Segundo D’Ambrósio “toda atividade humana resulta de motivação proposta pela realidade na qual está inserido o indivíduo através de situações ou problemas que essa realidade propõe [...]” (1998, p.6).</a:t>
            </a:r>
          </a:p>
          <a:p>
            <a:r>
              <a:rPr lang="pt-BR" sz="2400" dirty="0"/>
              <a:t>Estudar o plantio de maçãs de Fraiburgo é estudar uma cultura local.</a:t>
            </a:r>
          </a:p>
          <a:p>
            <a:r>
              <a:rPr lang="pt-BR" sz="2400" dirty="0"/>
              <a:t>A matemática envolvida na confecção de tapetes artesanais da região de Araranguá é fazer </a:t>
            </a:r>
            <a:r>
              <a:rPr lang="pt-BR" sz="2400" dirty="0" err="1"/>
              <a:t>etnomatemática</a:t>
            </a:r>
            <a:endParaRPr lang="pt-BR" sz="2400" dirty="0"/>
          </a:p>
          <a:p>
            <a:r>
              <a:rPr lang="pt-BR" sz="2400" dirty="0"/>
              <a:t>A matemática envolvida nas rendas das rendeiras de Florianópolis</a:t>
            </a:r>
          </a:p>
          <a:p>
            <a:r>
              <a:rPr lang="pt-BR" sz="2400" dirty="0"/>
              <a:t>A matemática presente as artes indígenas de Palhoça</a:t>
            </a:r>
          </a:p>
        </p:txBody>
      </p:sp>
      <p:pic>
        <p:nvPicPr>
          <p:cNvPr id="1026" name="Picture 2" descr="O estoque de Pulseiras #kayapó feitas com mini-miçangas esta ...">
            <a:extLst>
              <a:ext uri="{FF2B5EF4-FFF2-40B4-BE49-F238E27FC236}">
                <a16:creationId xmlns:a16="http://schemas.microsoft.com/office/drawing/2014/main" id="{143552AB-FC0A-416F-BC14-2FF6B3F71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0261455" y="126317"/>
            <a:ext cx="1712007" cy="1712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tesanato Indígena Kaingang e Guarani (A Cultural Material dos ...">
            <a:extLst>
              <a:ext uri="{FF2B5EF4-FFF2-40B4-BE49-F238E27FC236}">
                <a16:creationId xmlns:a16="http://schemas.microsoft.com/office/drawing/2014/main" id="{796B95D6-E6B9-48DD-9694-179B499EB8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65" y="5298392"/>
            <a:ext cx="2166410" cy="144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94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529</TotalTime>
  <Words>956</Words>
  <Application>Microsoft Office PowerPoint</Application>
  <PresentationFormat>Widescreen</PresentationFormat>
  <Paragraphs>77</Paragraphs>
  <Slides>15</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15</vt:i4>
      </vt:variant>
    </vt:vector>
  </HeadingPairs>
  <TitlesOfParts>
    <vt:vector size="20" baseType="lpstr">
      <vt:lpstr>Arial</vt:lpstr>
      <vt:lpstr>Cambria Math</vt:lpstr>
      <vt:lpstr>Century Gothic</vt:lpstr>
      <vt:lpstr>Wingdings 3</vt:lpstr>
      <vt:lpstr>Cacho</vt:lpstr>
      <vt:lpstr>TENDÊNCIAS EM EDUCAÇÃO MATEMÁTICA</vt:lpstr>
      <vt:lpstr>Resolução de problemas</vt:lpstr>
      <vt:lpstr>Exemplo</vt:lpstr>
      <vt:lpstr>Modelagem Matemática</vt:lpstr>
      <vt:lpstr>Exemplo</vt:lpstr>
      <vt:lpstr>Continuando...</vt:lpstr>
      <vt:lpstr>Outro exemplo</vt:lpstr>
      <vt:lpstr>Continua...</vt:lpstr>
      <vt:lpstr>Etnomatemática</vt:lpstr>
      <vt:lpstr>História da Matemática</vt:lpstr>
      <vt:lpstr>A história dos Logaritmos</vt:lpstr>
      <vt:lpstr>Uso de recursos computacionais</vt:lpstr>
      <vt:lpstr>Jogos didáticos</vt:lpstr>
      <vt:lpstr>Exemplo</vt:lpstr>
      <vt:lpstr>Referências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Vanessa Soares Sandrini</dc:creator>
  <cp:lastModifiedBy>Vanessa Soares Sandrini</cp:lastModifiedBy>
  <cp:revision>8</cp:revision>
  <dcterms:created xsi:type="dcterms:W3CDTF">2020-05-20T14:00:34Z</dcterms:created>
  <dcterms:modified xsi:type="dcterms:W3CDTF">2020-05-21T21:49:00Z</dcterms:modified>
</cp:coreProperties>
</file>