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80" r:id="rId7"/>
    <p:sldId id="278" r:id="rId8"/>
    <p:sldId id="279" r:id="rId9"/>
    <p:sldId id="282" r:id="rId10"/>
    <p:sldId id="270" r:id="rId11"/>
    <p:sldId id="271" r:id="rId12"/>
    <p:sldId id="281" r:id="rId13"/>
    <p:sldId id="283" r:id="rId14"/>
    <p:sldId id="269" r:id="rId15"/>
    <p:sldId id="263" r:id="rId16"/>
    <p:sldId id="272" r:id="rId17"/>
    <p:sldId id="275" r:id="rId18"/>
    <p:sldId id="285" r:id="rId19"/>
    <p:sldId id="284" r:id="rId20"/>
    <p:sldId id="286" r:id="rId21"/>
    <p:sldId id="287" r:id="rId22"/>
    <p:sldId id="288" r:id="rId23"/>
    <p:sldId id="26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5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01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75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33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2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20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63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29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53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53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16C1-6EFC-4860-B96B-EC0F9942A820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465B-906C-4FB1-9D5E-35A543FC6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22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Tratamento </a:t>
            </a:r>
            <a:r>
              <a:rPr lang="pt-BR" dirty="0" err="1" smtClean="0"/>
              <a:t>anóxico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99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.slidesharecdn.com/aulafotossntesequimiossntese-110424205306-phpapp02/95/aula-fotossntese-quimiossntese-33-728.jpg?cb=13036784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r="5095" b="10711"/>
          <a:stretch/>
        </p:blipFill>
        <p:spPr bwMode="auto">
          <a:xfrm>
            <a:off x="539552" y="404664"/>
            <a:ext cx="8287965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3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la12-fermentacao-e-quimiossintese-15-638.jpg (638×47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r="34570" b="8003"/>
          <a:stretch/>
        </p:blipFill>
        <p:spPr bwMode="auto">
          <a:xfrm>
            <a:off x="1689398" y="188640"/>
            <a:ext cx="5666556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onteudo.imguol.com.br/c/noticias/2013/11/11/equacao-quimica-da-fotossintese-1384186634104_560x2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3" r="14001" b="19704"/>
          <a:stretch/>
        </p:blipFill>
        <p:spPr bwMode="auto">
          <a:xfrm>
            <a:off x="251520" y="5356353"/>
            <a:ext cx="6112360" cy="13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00192" y="5607205"/>
            <a:ext cx="2780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Fotossíntese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36477" y="548680"/>
            <a:ext cx="3372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Quimiossíntese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62466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Grupos de Bactérias quimiossintetizantes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Sulfobactérias</a:t>
            </a:r>
            <a:r>
              <a:rPr lang="pt-BR" b="1" dirty="0"/>
              <a:t>:</a:t>
            </a:r>
            <a:r>
              <a:rPr lang="pt-BR" dirty="0"/>
              <a:t> que oxidam compostos do enxofre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b="1" dirty="0" err="1" smtClean="0"/>
              <a:t>Ferrobactérias</a:t>
            </a:r>
            <a:r>
              <a:rPr lang="pt-BR" b="1" dirty="0"/>
              <a:t>:</a:t>
            </a:r>
            <a:r>
              <a:rPr lang="pt-BR" dirty="0"/>
              <a:t> que oxidam compostos do ferro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b="1" dirty="0" err="1" smtClean="0"/>
              <a:t>Nitrobactérias</a:t>
            </a:r>
            <a:r>
              <a:rPr lang="pt-BR" b="1" dirty="0"/>
              <a:t>:</a:t>
            </a:r>
            <a:r>
              <a:rPr lang="pt-BR" dirty="0"/>
              <a:t> que oxidam compostos do </a:t>
            </a:r>
            <a:r>
              <a:rPr lang="pt-BR" dirty="0" smtClean="0"/>
              <a:t>nitrogênio.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268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pt-BR" dirty="0"/>
              <a:t>De acordo com a presença de </a:t>
            </a:r>
            <a:r>
              <a:rPr lang="pt-BR" dirty="0" smtClean="0"/>
              <a:t>oxigênio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Aeróbio</a:t>
            </a:r>
            <a:r>
              <a:rPr lang="pt-BR" dirty="0" smtClean="0"/>
              <a:t> </a:t>
            </a:r>
            <a:r>
              <a:rPr lang="pt-BR" dirty="0"/>
              <a:t>- quando as reações biológicas </a:t>
            </a:r>
            <a:r>
              <a:rPr lang="pt-BR" dirty="0" smtClean="0"/>
              <a:t>ocorrem </a:t>
            </a:r>
            <a:r>
              <a:rPr lang="pt-BR" dirty="0"/>
              <a:t>na </a:t>
            </a:r>
            <a:r>
              <a:rPr lang="pt-BR" dirty="0">
                <a:solidFill>
                  <a:srgbClr val="FF0000"/>
                </a:solidFill>
              </a:rPr>
              <a:t>presença de </a:t>
            </a:r>
            <a:r>
              <a:rPr lang="pt-BR" dirty="0" smtClean="0">
                <a:solidFill>
                  <a:srgbClr val="FF0000"/>
                </a:solidFill>
              </a:rPr>
              <a:t>oxigênio </a:t>
            </a:r>
            <a:r>
              <a:rPr lang="pt-BR" dirty="0" smtClean="0">
                <a:solidFill>
                  <a:srgbClr val="FF0000"/>
                </a:solidFill>
              </a:rPr>
              <a:t>livre</a:t>
            </a:r>
            <a:r>
              <a:rPr lang="pt-BR" dirty="0" smtClean="0"/>
              <a:t>;</a:t>
            </a:r>
            <a:endParaRPr lang="pt-BR" dirty="0"/>
          </a:p>
          <a:p>
            <a:pPr algn="just"/>
            <a:r>
              <a:rPr lang="pt-BR" b="1" dirty="0" err="1"/>
              <a:t>Anóxico</a:t>
            </a:r>
            <a:r>
              <a:rPr lang="pt-BR" dirty="0"/>
              <a:t> - quando as reações biológicas </a:t>
            </a:r>
            <a:r>
              <a:rPr lang="pt-BR" dirty="0" smtClean="0"/>
              <a:t>ocorrem </a:t>
            </a:r>
            <a:r>
              <a:rPr lang="pt-BR" dirty="0"/>
              <a:t>somente na </a:t>
            </a:r>
            <a:r>
              <a:rPr lang="pt-BR" dirty="0">
                <a:solidFill>
                  <a:srgbClr val="FF0000"/>
                </a:solidFill>
              </a:rPr>
              <a:t>presença de </a:t>
            </a:r>
            <a:r>
              <a:rPr lang="pt-BR" dirty="0" smtClean="0">
                <a:solidFill>
                  <a:srgbClr val="FF0000"/>
                </a:solidFill>
              </a:rPr>
              <a:t>oxigênio combinado (NO</a:t>
            </a:r>
            <a:r>
              <a:rPr lang="pt-BR" baseline="-25000" dirty="0" smtClean="0">
                <a:solidFill>
                  <a:srgbClr val="FF0000"/>
                </a:solidFill>
              </a:rPr>
              <a:t>2</a:t>
            </a:r>
            <a:r>
              <a:rPr lang="pt-BR" dirty="0" smtClean="0">
                <a:solidFill>
                  <a:srgbClr val="FF0000"/>
                </a:solidFill>
              </a:rPr>
              <a:t>, SO</a:t>
            </a:r>
            <a:r>
              <a:rPr lang="pt-BR" baseline="-25000" dirty="0" smtClean="0">
                <a:solidFill>
                  <a:srgbClr val="FF0000"/>
                </a:solidFill>
              </a:rPr>
              <a:t>4</a:t>
            </a:r>
            <a:r>
              <a:rPr lang="pt-BR" dirty="0" smtClean="0">
                <a:solidFill>
                  <a:srgbClr val="FF0000"/>
                </a:solidFill>
              </a:rPr>
              <a:t>..)</a:t>
            </a:r>
            <a:r>
              <a:rPr lang="pt-BR" dirty="0" smtClean="0"/>
              <a:t>. </a:t>
            </a:r>
            <a:r>
              <a:rPr lang="pt-BR" dirty="0"/>
              <a:t>As bactérias aeróbias têm </a:t>
            </a:r>
            <a:r>
              <a:rPr lang="pt-BR" dirty="0" smtClean="0"/>
              <a:t>que </a:t>
            </a:r>
            <a:r>
              <a:rPr lang="pt-BR" dirty="0"/>
              <a:t>romper as ligações do </a:t>
            </a:r>
            <a:r>
              <a:rPr lang="pt-BR" dirty="0" smtClean="0"/>
              <a:t>oxigênio </a:t>
            </a:r>
            <a:r>
              <a:rPr lang="pt-BR" dirty="0"/>
              <a:t>com outros elementos para </a:t>
            </a:r>
            <a:r>
              <a:rPr lang="pt-BR" dirty="0" smtClean="0"/>
              <a:t>utilizar o oxigênio;</a:t>
            </a:r>
            <a:endParaRPr lang="pt-BR" dirty="0"/>
          </a:p>
          <a:p>
            <a:pPr algn="just"/>
            <a:r>
              <a:rPr lang="pt-BR" b="1" dirty="0"/>
              <a:t>Anaeróbio </a:t>
            </a:r>
            <a:r>
              <a:rPr lang="pt-BR" dirty="0"/>
              <a:t>- quando as reações biológicas </a:t>
            </a:r>
            <a:r>
              <a:rPr lang="pt-BR" dirty="0" smtClean="0"/>
              <a:t>ocorrem </a:t>
            </a:r>
            <a:r>
              <a:rPr lang="pt-BR" dirty="0"/>
              <a:t>na </a:t>
            </a:r>
            <a:r>
              <a:rPr lang="pt-BR" dirty="0">
                <a:solidFill>
                  <a:srgbClr val="FF0000"/>
                </a:solidFill>
              </a:rPr>
              <a:t>ausência total de </a:t>
            </a:r>
            <a:r>
              <a:rPr lang="pt-BR" dirty="0" smtClean="0">
                <a:solidFill>
                  <a:srgbClr val="FF0000"/>
                </a:solidFill>
              </a:rPr>
              <a:t>oxigênio</a:t>
            </a:r>
            <a:r>
              <a:rPr lang="pt-BR" dirty="0"/>
              <a:t>. Estas reações biológicas são </a:t>
            </a:r>
            <a:r>
              <a:rPr lang="pt-BR" dirty="0" smtClean="0"/>
              <a:t>realizadas </a:t>
            </a:r>
            <a:r>
              <a:rPr lang="pt-BR" dirty="0"/>
              <a:t>por bactérias anaeróbias estritas ou bactérias anaeróbias facultativas.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387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bkbvCa74YeA/UWIIGMINajI/AAAAAAAAAOw/8qdLwg-LKTI/s1600/s-02-11-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4629" b="2635"/>
          <a:stretch/>
        </p:blipFill>
        <p:spPr bwMode="auto">
          <a:xfrm>
            <a:off x="695785" y="908720"/>
            <a:ext cx="7806612" cy="55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pt-BR" dirty="0" smtClean="0"/>
              <a:t>Ciclo do Nitrogênio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9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ssomeioporinteiro.files.wordpress.com/2011/12/2002-11-143-01-i007p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1399"/>
            <a:ext cx="7939862" cy="37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5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slideplayer.com.br/3/387774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3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150804" cy="706090"/>
          </a:xfrm>
        </p:spPr>
        <p:txBody>
          <a:bodyPr>
            <a:normAutofit fontScale="90000"/>
          </a:bodyPr>
          <a:lstStyle/>
          <a:p>
            <a:r>
              <a:rPr lang="pt-BR" i="1" dirty="0" err="1" smtClean="0"/>
              <a:t>Rhizobium</a:t>
            </a:r>
            <a:endParaRPr lang="pt-BR" i="1" dirty="0"/>
          </a:p>
        </p:txBody>
      </p:sp>
      <p:pic>
        <p:nvPicPr>
          <p:cNvPr id="10242" name="Picture 2" descr="Image result for nitrogen fixation bacteria in s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04" y="0"/>
            <a:ext cx="3768643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30469" r="15520" b="22136"/>
          <a:stretch/>
        </p:blipFill>
        <p:spPr bwMode="auto">
          <a:xfrm>
            <a:off x="14211" y="2520281"/>
            <a:ext cx="8768387" cy="4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09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Remoção de Nitrogênio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Físico-química</a:t>
            </a:r>
            <a:r>
              <a:rPr lang="pt-BR" dirty="0" smtClean="0"/>
              <a:t> </a:t>
            </a:r>
          </a:p>
          <a:p>
            <a:pPr>
              <a:buFontTx/>
              <a:buChar char="-"/>
            </a:pPr>
            <a:r>
              <a:rPr lang="pt-BR" dirty="0" smtClean="0"/>
              <a:t>Cal </a:t>
            </a:r>
            <a:r>
              <a:rPr lang="pt-BR" dirty="0"/>
              <a:t>hidratada ou soda cáustica. Elevando-se o pH das águas </a:t>
            </a:r>
            <a:r>
              <a:rPr lang="pt-BR" dirty="0" smtClean="0"/>
              <a:t>o </a:t>
            </a:r>
            <a:r>
              <a:rPr lang="pt-BR" dirty="0"/>
              <a:t>íon amônio converte-se quase que totalmente à forma gasosa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- Cloro</a:t>
            </a:r>
          </a:p>
          <a:p>
            <a:r>
              <a:rPr lang="pt-BR" b="1" dirty="0" smtClean="0"/>
              <a:t>Biológica</a:t>
            </a:r>
          </a:p>
          <a:p>
            <a:pPr>
              <a:buFontTx/>
              <a:buChar char="-"/>
            </a:pPr>
            <a:r>
              <a:rPr lang="pt-BR" dirty="0" smtClean="0"/>
              <a:t>Bactérias – quimiossíntese (Nitrificação – aeróbia; Desnitrificação – </a:t>
            </a:r>
            <a:r>
              <a:rPr lang="pt-BR" dirty="0" err="1" smtClean="0"/>
              <a:t>anóxica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pt-BR" dirty="0" smtClean="0"/>
              <a:t>- Algas e plantas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0" y="5301208"/>
            <a:ext cx="3851920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95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20905" r="39900" b="29526"/>
          <a:stretch>
            <a:fillRect/>
          </a:stretch>
        </p:blipFill>
        <p:spPr bwMode="auto">
          <a:xfrm>
            <a:off x="107950" y="549275"/>
            <a:ext cx="86121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44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mnologia.files.wordpress.com/2014/11/fig-1-text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49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de gases na atmosfera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560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21767" r="42201" b="21982"/>
          <a:stretch>
            <a:fillRect/>
          </a:stretch>
        </p:blipFill>
        <p:spPr bwMode="auto">
          <a:xfrm>
            <a:off x="323850" y="271463"/>
            <a:ext cx="8351838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3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evistatae.com.br/revistas/n01/imagens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325"/>
            <a:ext cx="7056437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1.bp.blogspot.com/--YQV06LOWcM/T59CzOdwLyI/AAAAAAAAAEo/-g5zwXiynw4/s1600/BS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60350"/>
            <a:ext cx="893286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principaisprocessosdetratamentodeguadeabastecimento-tania-131114092906-phpapp01/95/principais-processos-detratamentodeguadeabastecimentotania-67-638.jpg?cb=138442149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"/>
          <a:stretch/>
        </p:blipFill>
        <p:spPr bwMode="auto">
          <a:xfrm>
            <a:off x="107504" y="332656"/>
            <a:ext cx="883092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1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490" y="32048"/>
            <a:ext cx="8229600" cy="876672"/>
          </a:xfrm>
        </p:spPr>
        <p:txBody>
          <a:bodyPr/>
          <a:lstStyle/>
          <a:p>
            <a:r>
              <a:rPr lang="pt-BR" dirty="0" smtClean="0"/>
              <a:t>Onde temos N???</a:t>
            </a:r>
            <a:endParaRPr lang="pt-BR" dirty="0"/>
          </a:p>
        </p:txBody>
      </p:sp>
      <p:pic>
        <p:nvPicPr>
          <p:cNvPr id="2050" name="Picture 2" descr="http://2.bp.blogspot.com/-hxI1Dv8I-ok/Vly0raoKr8I/AAAAAAAABBg/YQUL4GlIISE/s1600/hemoglobina%2Be%2Bclorofila%2Bgalgan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21839"/>
          <a:stretch/>
        </p:blipFill>
        <p:spPr bwMode="auto">
          <a:xfrm>
            <a:off x="420914" y="764704"/>
            <a:ext cx="42544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prendendobiologia.com.br/wp-content/uploads/2014/02/6_Pareamento-Nucleotideo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28" y="3933056"/>
            <a:ext cx="46219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58903" y="4356824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Bases Nitrogenadas</a:t>
            </a:r>
            <a:endParaRPr lang="pt-BR" dirty="0"/>
          </a:p>
        </p:txBody>
      </p:sp>
      <p:pic>
        <p:nvPicPr>
          <p:cNvPr id="2054" name="Picture 6" descr="https://image.slidesharecdn.com/tema5-composioqumicacelular-proteinas-140617115024-phpapp02/95/tema-5-composio-qumica-celular-proteinas-7-638.jpg?cb=14030058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4" r="13073" b="5128"/>
          <a:stretch/>
        </p:blipFill>
        <p:spPr bwMode="auto">
          <a:xfrm>
            <a:off x="4936249" y="890786"/>
            <a:ext cx="4207751" cy="28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obiologia.com.br/conteudos/figuras/bioquimica/AT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991498" cy="23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0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excrecoosmorregulao1-110607184034-phpapp01/95/excreco-osmorregulao-4-728.jpg?cb=1307472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1957"/>
            <a:ext cx="8808913" cy="66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4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slidesharecdn.com/excrecoosmorregulao1-110607184034-phpapp01/95/excreco-osmorregulao-2-728.jpg?cb=1307472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9" y="229573"/>
            <a:ext cx="8490371" cy="63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8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a 4: O ciclo global do Nitrogêni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084"/>
            <a:ext cx="8655756" cy="640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68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28646" r="41435" b="30989"/>
          <a:stretch/>
        </p:blipFill>
        <p:spPr bwMode="auto">
          <a:xfrm>
            <a:off x="34249" y="0"/>
            <a:ext cx="9009683" cy="533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8" t="34262" r="51411" b="48680"/>
          <a:stretch/>
        </p:blipFill>
        <p:spPr bwMode="auto">
          <a:xfrm>
            <a:off x="5204033" y="4968552"/>
            <a:ext cx="395346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1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Como remover o N???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6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Remoção de Nitrogênio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Físico-química</a:t>
            </a:r>
            <a:r>
              <a:rPr lang="pt-BR" dirty="0" smtClean="0"/>
              <a:t> </a:t>
            </a:r>
          </a:p>
          <a:p>
            <a:pPr>
              <a:buFontTx/>
              <a:buChar char="-"/>
            </a:pPr>
            <a:r>
              <a:rPr lang="pt-BR" dirty="0" smtClean="0"/>
              <a:t>Cal </a:t>
            </a:r>
            <a:r>
              <a:rPr lang="pt-BR" dirty="0"/>
              <a:t>hidratada ou soda cáustica. Elevando-se o pH das águas </a:t>
            </a:r>
            <a:r>
              <a:rPr lang="pt-BR" dirty="0" smtClean="0"/>
              <a:t>o </a:t>
            </a:r>
            <a:r>
              <a:rPr lang="pt-BR" dirty="0"/>
              <a:t>íon amônio converte-se quase que totalmente à forma gasosa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- Cloro</a:t>
            </a:r>
          </a:p>
          <a:p>
            <a:r>
              <a:rPr lang="pt-BR" b="1" dirty="0" smtClean="0"/>
              <a:t>Biológica</a:t>
            </a:r>
          </a:p>
          <a:p>
            <a:pPr>
              <a:buFontTx/>
              <a:buChar char="-"/>
            </a:pPr>
            <a:r>
              <a:rPr lang="pt-BR" dirty="0" smtClean="0"/>
              <a:t>Bactérias – quimiossíntese (Nitrificação – aeróbia; Desnitrificação – </a:t>
            </a:r>
            <a:r>
              <a:rPr lang="pt-BR" dirty="0" err="1" smtClean="0"/>
              <a:t>anóxica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pt-BR" dirty="0" smtClean="0"/>
              <a:t>- Algas e plantas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611560" y="4221088"/>
            <a:ext cx="4536504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932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203</Words>
  <Application>Microsoft Office PowerPoint</Application>
  <PresentationFormat>Apresentação na tela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do Office</vt:lpstr>
      <vt:lpstr>Tratamento anóxico</vt:lpstr>
      <vt:lpstr>Composição de gases na atmosfera</vt:lpstr>
      <vt:lpstr>Onde temos N???</vt:lpstr>
      <vt:lpstr>Apresentação do PowerPoint</vt:lpstr>
      <vt:lpstr>Apresentação do PowerPoint</vt:lpstr>
      <vt:lpstr>Apresentação do PowerPoint</vt:lpstr>
      <vt:lpstr>Apresentação do PowerPoint</vt:lpstr>
      <vt:lpstr>Como remover o N???</vt:lpstr>
      <vt:lpstr>Remoção de Nitrogênio</vt:lpstr>
      <vt:lpstr>Apresentação do PowerPoint</vt:lpstr>
      <vt:lpstr>Apresentação do PowerPoint</vt:lpstr>
      <vt:lpstr>Grupos de Bactérias quimiossintetizantes</vt:lpstr>
      <vt:lpstr>De acordo com a presença de oxigênio</vt:lpstr>
      <vt:lpstr>Ciclo do Nitrogênio</vt:lpstr>
      <vt:lpstr>Apresentação do PowerPoint</vt:lpstr>
      <vt:lpstr>Apresentação do PowerPoint</vt:lpstr>
      <vt:lpstr>Rhizobium</vt:lpstr>
      <vt:lpstr>Remoção de Nitrogênio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CRISTIANE</dc:creator>
  <cp:lastModifiedBy>Cristiane Felisbino</cp:lastModifiedBy>
  <cp:revision>49</cp:revision>
  <dcterms:created xsi:type="dcterms:W3CDTF">2017-03-08T00:15:41Z</dcterms:created>
  <dcterms:modified xsi:type="dcterms:W3CDTF">2020-10-01T01:32:32Z</dcterms:modified>
</cp:coreProperties>
</file>