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573EB0-67E1-439C-B90A-90C1704C25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419C7BE-51B9-4888-BC05-49CEB15D34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96104B2-B49B-4C87-8D32-0044EFE66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FD7F4-B27A-4B0D-9B87-8E527FF97319}" type="datetimeFigureOut">
              <a:rPr lang="pt-BR" smtClean="0"/>
              <a:t>05/04/2021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294896E-03C7-415F-B9D0-49FA471E0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84C47BE-AE5E-4A02-9B20-CCD300652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0B7C8-A2FB-4E65-90C1-2840C51A94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0376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D44932-913A-4DE3-B1CD-669CA592F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2B2790C-D346-4130-8D05-CB26A0B8E3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8CFB361-0A29-4EB9-A2C5-3F0F259DD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FD7F4-B27A-4B0D-9B87-8E527FF97319}" type="datetimeFigureOut">
              <a:rPr lang="pt-BR" smtClean="0"/>
              <a:t>05/04/2021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FC6B009-2F92-4CF9-B627-EEEACAAC8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97FDD25-D328-44C4-B71A-FAD7ED91C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0B7C8-A2FB-4E65-90C1-2840C51A94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2023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6A2C483-7273-4EF2-9C5C-B6D94B92ED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C63EDF6-D7B1-4A8A-B64F-76EB2A4FB3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D3CA6A6-7BED-46EE-9345-90524F90D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FD7F4-B27A-4B0D-9B87-8E527FF97319}" type="datetimeFigureOut">
              <a:rPr lang="pt-BR" smtClean="0"/>
              <a:t>05/04/2021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6D9A968-B960-4A39-AA72-1C2E313C6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DE1E5B8-AD9D-43EE-BCD6-20C4CF373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0B7C8-A2FB-4E65-90C1-2840C51A94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3396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64B15F-CD03-4E0D-BE54-F61DFA5D1C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5900D65-969A-4008-8906-8490AF31E7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6FE5802-FD31-4328-8EC8-1167F1233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FD7F4-B27A-4B0D-9B87-8E527FF97319}" type="datetimeFigureOut">
              <a:rPr lang="pt-BR" smtClean="0"/>
              <a:t>05/04/2021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62FF2D0-DAAE-4D0E-A505-155A052FC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8D59F4F-6293-46A3-910A-012B60AD3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0B7C8-A2FB-4E65-90C1-2840C51A94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3173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503B9D-74F5-43DB-877D-CD1E3614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F825B7A-C171-4705-BCAF-4DAA4535D8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B99450C-AACF-4D6B-A697-1A887FFCF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FD7F4-B27A-4B0D-9B87-8E527FF97319}" type="datetimeFigureOut">
              <a:rPr lang="pt-BR" smtClean="0"/>
              <a:t>05/04/2021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D5B2BDB-E040-44B8-A6BA-D7A2E5620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7437F25-BFF7-4730-8ED9-2C5DA453E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0B7C8-A2FB-4E65-90C1-2840C51A94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1622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6AB329-C6E2-4BAC-A0FD-1EBB2BE6C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CF33E14-8568-47CE-B9C9-DADA8EAE61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62B648D-4BEA-45D5-8A88-D353025B7F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00CC85D-26EE-43C8-8ABF-1AB19AAF4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FD7F4-B27A-4B0D-9B87-8E527FF97319}" type="datetimeFigureOut">
              <a:rPr lang="pt-BR" smtClean="0"/>
              <a:t>05/04/2021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FF354CD-AEB0-46A6-89FE-CF186F4B5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D8E0AAC-56DB-4EFE-BF1D-F23615845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0B7C8-A2FB-4E65-90C1-2840C51A94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67294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8AF4F0-F8BE-406A-8E5E-2D1D476EBC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83EF986-B4BC-451C-81E6-9F6CF6F539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724DA7C-856D-4649-8B0F-61B72E589B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4C2F8A2A-B477-43A5-A42E-7C410C7BB0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5771DC3A-CE22-47D2-A75D-114BA5AF11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F658098F-A9EB-4044-B84F-5BFD12974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FD7F4-B27A-4B0D-9B87-8E527FF97319}" type="datetimeFigureOut">
              <a:rPr lang="pt-BR" smtClean="0"/>
              <a:t>05/04/2021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1B5BEFC0-66E1-491F-8AED-C845F7FAD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E6205C31-4923-464F-91D5-E531C4464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0B7C8-A2FB-4E65-90C1-2840C51A94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9945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36D5D3-97C5-41D9-A386-24CCF77301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9072B43E-8DB7-4A64-8736-AEB602575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FD7F4-B27A-4B0D-9B87-8E527FF97319}" type="datetimeFigureOut">
              <a:rPr lang="pt-BR" smtClean="0"/>
              <a:t>05/04/2021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CB3FC332-7322-48DE-BCAE-6E3D90891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7DEBA08-83C3-4172-91D2-7BDD59A73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0B7C8-A2FB-4E65-90C1-2840C51A94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7536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7F964F2D-2EFE-441E-A9AA-2F3DC80B4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FD7F4-B27A-4B0D-9B87-8E527FF97319}" type="datetimeFigureOut">
              <a:rPr lang="pt-BR" smtClean="0"/>
              <a:t>05/04/2021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A3AF674D-9748-4EB7-9AC7-437C02B33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7373954C-F6A8-4B40-BEBD-378B2C562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0B7C8-A2FB-4E65-90C1-2840C51A94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9831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C5B6E1-F0F8-4621-99BE-2FDA12415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0441600-411E-4A38-AC95-7D91207BED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1106562-0F8F-40EC-BEA0-3BBDF615E0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1C252C8-D77F-4AA6-81E5-664C25853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FD7F4-B27A-4B0D-9B87-8E527FF97319}" type="datetimeFigureOut">
              <a:rPr lang="pt-BR" smtClean="0"/>
              <a:t>05/04/2021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CD96F47-D3AC-4DE0-B5C8-9A3C43BF4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85E3134-713D-45C3-BD0C-0CA7951F3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0B7C8-A2FB-4E65-90C1-2840C51A94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5602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B1AD07-BCE2-4C15-854E-B76729AD5B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1500B984-A555-444E-8EB5-38E0F42A22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BB719B1-A41F-4B37-A38F-A57582C4ED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92F9B57-96E0-48E1-8503-9A6D6F514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FD7F4-B27A-4B0D-9B87-8E527FF97319}" type="datetimeFigureOut">
              <a:rPr lang="pt-BR" smtClean="0"/>
              <a:t>05/04/2021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7B7CBF2-D9B7-409B-B8EC-62B7BA036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C1C4A3B-35D6-46AD-ACBA-C8D860ABD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0B7C8-A2FB-4E65-90C1-2840C51A94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6604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CBAB4165-3A01-450A-A72E-71BC4B22D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F0A1440-FBB0-41BF-853D-C1361A732B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58F6B51-527A-4CD4-98BC-5C5AD94C94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FD7F4-B27A-4B0D-9B87-8E527FF97319}" type="datetimeFigureOut">
              <a:rPr lang="pt-BR" smtClean="0"/>
              <a:t>05/04/2021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A52A52E-A0CA-4EB5-A737-E399F1ADFC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5C9148A-7FF4-4956-B08C-7484A08DB7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E0B7C8-A2FB-4E65-90C1-2840C51A94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9163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0F6F01-DB10-45D1-B2E3-A16FB4E9A18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3200" b="1" i="1" dirty="0" err="1"/>
              <a:t>Template</a:t>
            </a:r>
            <a:r>
              <a:rPr lang="pt-BR" sz="3200" b="1" dirty="0"/>
              <a:t> para o Álbum de família </a:t>
            </a:r>
            <a:br>
              <a:rPr lang="pt-BR" sz="3200" b="1" dirty="0"/>
            </a:br>
            <a:r>
              <a:rPr lang="pt-BR" sz="3200" b="1" dirty="0">
                <a:solidFill>
                  <a:srgbClr val="FF0000"/>
                </a:solidFill>
              </a:rPr>
              <a:t>(colocar o sobrenome da família)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71769EC-DD7A-4312-B83F-0B66792F75C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Estudante: </a:t>
            </a:r>
            <a:r>
              <a:rPr lang="pt-BR" dirty="0">
                <a:solidFill>
                  <a:srgbClr val="FF0000"/>
                </a:solidFill>
              </a:rPr>
              <a:t>(colocar seu nome)</a:t>
            </a:r>
          </a:p>
          <a:p>
            <a:endParaRPr lang="pt-BR" dirty="0"/>
          </a:p>
          <a:p>
            <a:r>
              <a:rPr lang="pt-BR" dirty="0">
                <a:solidFill>
                  <a:srgbClr val="FF0000"/>
                </a:solidFill>
              </a:rPr>
              <a:t>Cidade</a:t>
            </a:r>
            <a:r>
              <a:rPr lang="pt-BR" dirty="0"/>
              <a:t>, abril de 2021.</a:t>
            </a:r>
          </a:p>
        </p:txBody>
      </p:sp>
    </p:spTree>
    <p:extLst>
      <p:ext uri="{BB962C8B-B14F-4D97-AF65-F5344CB8AC3E}">
        <p14:creationId xmlns:p14="http://schemas.microsoft.com/office/powerpoint/2010/main" val="4010135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A5D16DA-EF55-47EE-A6EF-80CFAA01C6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461913"/>
            <a:ext cx="5257800" cy="5854046"/>
          </a:xfrm>
        </p:spPr>
        <p:txBody>
          <a:bodyPr>
            <a:normAutofit fontScale="85000" lnSpcReduction="10000"/>
          </a:bodyPr>
          <a:lstStyle/>
          <a:p>
            <a:r>
              <a:rPr lang="pt-BR" b="1" dirty="0"/>
              <a:t>Descrever:</a:t>
            </a:r>
          </a:p>
          <a:p>
            <a:r>
              <a:rPr lang="pt-BR" sz="2400" dirty="0">
                <a:effectLst/>
                <a:ea typeface="Calibri" panose="020F0502020204030204" pitchFamily="34" charset="0"/>
              </a:rPr>
              <a:t>1) Quem está na fotografia?; </a:t>
            </a:r>
          </a:p>
          <a:p>
            <a:r>
              <a:rPr lang="pt-BR" sz="2400" dirty="0">
                <a:solidFill>
                  <a:schemeClr val="accent1"/>
                </a:solidFill>
                <a:effectLst/>
                <a:ea typeface="Calibri" panose="020F0502020204030204" pitchFamily="34" charset="0"/>
              </a:rPr>
              <a:t>Exemplo: Zilda Pontes e Mello (minha tia).</a:t>
            </a:r>
          </a:p>
          <a:p>
            <a:r>
              <a:rPr lang="pt-BR" sz="2400" dirty="0">
                <a:ea typeface="Calibri" panose="020F0502020204030204" pitchFamily="34" charset="0"/>
              </a:rPr>
              <a:t>2) O</a:t>
            </a:r>
            <a:r>
              <a:rPr lang="pt-BR" sz="2400" dirty="0">
                <a:effectLst/>
                <a:ea typeface="Calibri" panose="020F0502020204030204" pitchFamily="34" charset="0"/>
              </a:rPr>
              <a:t>nde a fotografia foi tirada?; </a:t>
            </a:r>
          </a:p>
          <a:p>
            <a:r>
              <a:rPr lang="pt-BR" sz="2400" dirty="0">
                <a:solidFill>
                  <a:schemeClr val="accent1"/>
                </a:solidFill>
                <a:effectLst/>
                <a:ea typeface="Calibri" panose="020F0502020204030204" pitchFamily="34" charset="0"/>
              </a:rPr>
              <a:t>Exemplo: Maravilha, interior de Santa Catarina.</a:t>
            </a:r>
          </a:p>
          <a:p>
            <a:r>
              <a:rPr lang="pt-BR" sz="2400" dirty="0">
                <a:ea typeface="Calibri" panose="020F0502020204030204" pitchFamily="34" charset="0"/>
              </a:rPr>
              <a:t>3) E</a:t>
            </a:r>
            <a:r>
              <a:rPr lang="pt-BR" sz="2400" dirty="0">
                <a:effectLst/>
                <a:ea typeface="Calibri" panose="020F0502020204030204" pitchFamily="34" charset="0"/>
              </a:rPr>
              <a:t>m que ano a fotografia foi tirada?; </a:t>
            </a:r>
          </a:p>
          <a:p>
            <a:r>
              <a:rPr lang="pt-BR" sz="2400" dirty="0">
                <a:solidFill>
                  <a:schemeClr val="accent1"/>
                </a:solidFill>
                <a:effectLst/>
                <a:ea typeface="Calibri" panose="020F0502020204030204" pitchFamily="34" charset="0"/>
              </a:rPr>
              <a:t>Exemplo: Aproximadamente 1973. </a:t>
            </a:r>
          </a:p>
          <a:p>
            <a:r>
              <a:rPr lang="pt-BR" sz="2400" dirty="0">
                <a:ea typeface="Calibri" panose="020F0502020204030204" pitchFamily="34" charset="0"/>
              </a:rPr>
              <a:t>4) Q</a:t>
            </a:r>
            <a:r>
              <a:rPr lang="pt-BR" sz="2400" dirty="0">
                <a:effectLst/>
                <a:ea typeface="Calibri" panose="020F0502020204030204" pitchFamily="34" charset="0"/>
              </a:rPr>
              <a:t>uais elementos da História da Moda podem ser reconhecidos na fotografia?</a:t>
            </a:r>
          </a:p>
          <a:p>
            <a:r>
              <a:rPr lang="pt-BR" sz="2400" dirty="0">
                <a:solidFill>
                  <a:schemeClr val="accent1"/>
                </a:solidFill>
              </a:rPr>
              <a:t>Exemplo: </a:t>
            </a:r>
          </a:p>
          <a:p>
            <a:r>
              <a:rPr lang="pt-BR" sz="2400" dirty="0">
                <a:solidFill>
                  <a:schemeClr val="accent1"/>
                </a:solidFill>
              </a:rPr>
              <a:t>Elemento 1: Calça Pantalona</a:t>
            </a:r>
          </a:p>
          <a:p>
            <a:pPr marL="0" indent="0">
              <a:buNone/>
            </a:pPr>
            <a:r>
              <a:rPr lang="pt-BR" sz="2400" dirty="0">
                <a:solidFill>
                  <a:schemeClr val="accent1"/>
                </a:solidFill>
              </a:rPr>
              <a:t>	O uso da calça pantalona que minha 	tia veste tornou-se popular no final 	da década de 1970 com a massificação 	dos elementos da cultura </a:t>
            </a:r>
            <a:r>
              <a:rPr lang="pt-BR" sz="2400" i="1" dirty="0">
                <a:solidFill>
                  <a:schemeClr val="accent1"/>
                </a:solidFill>
              </a:rPr>
              <a:t>hippie</a:t>
            </a:r>
            <a:r>
              <a:rPr lang="pt-BR" sz="2400" dirty="0">
                <a:solidFill>
                  <a:schemeClr val="accent1"/>
                </a:solidFill>
              </a:rPr>
              <a:t>. O que 	permite dizer que Zilda era uma mulher 	vanguardista e à frente de seu tempo.</a:t>
            </a:r>
          </a:p>
          <a:p>
            <a:endParaRPr lang="pt-BR" sz="2400" dirty="0">
              <a:solidFill>
                <a:schemeClr val="accent1"/>
              </a:solidFill>
            </a:endParaRPr>
          </a:p>
        </p:txBody>
      </p:sp>
      <p:sp>
        <p:nvSpPr>
          <p:cNvPr id="4" name="Espaço Reservado para Conteúdo 2">
            <a:extLst>
              <a:ext uri="{FF2B5EF4-FFF2-40B4-BE49-F238E27FC236}">
                <a16:creationId xmlns:a16="http://schemas.microsoft.com/office/drawing/2014/main" id="{D7C11249-5515-466E-8654-41F8366296D5}"/>
              </a:ext>
            </a:extLst>
          </p:cNvPr>
          <p:cNvSpPr txBox="1">
            <a:spLocks/>
          </p:cNvSpPr>
          <p:nvPr/>
        </p:nvSpPr>
        <p:spPr>
          <a:xfrm>
            <a:off x="838200" y="1921889"/>
            <a:ext cx="5257800" cy="30142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b="1" dirty="0"/>
              <a:t>Colocar a fotografia:</a:t>
            </a:r>
          </a:p>
          <a:p>
            <a:r>
              <a:rPr lang="pt-BR" sz="2400" dirty="0">
                <a:ea typeface="Calibri" panose="020F0502020204030204" pitchFamily="34" charset="0"/>
              </a:rPr>
              <a:t>Colocar a foto em questão ao lado da descrição ou próxima.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213280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A5D16DA-EF55-47EE-A6EF-80CFAA01C6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461913"/>
            <a:ext cx="5257800" cy="5854046"/>
          </a:xfrm>
        </p:spPr>
        <p:txBody>
          <a:bodyPr>
            <a:normAutofit fontScale="77500" lnSpcReduction="20000"/>
          </a:bodyPr>
          <a:lstStyle/>
          <a:p>
            <a:r>
              <a:rPr lang="pt-BR" b="1" dirty="0"/>
              <a:t>Descrever:</a:t>
            </a:r>
          </a:p>
          <a:p>
            <a:r>
              <a:rPr lang="pt-BR" sz="2400" dirty="0">
                <a:effectLst/>
                <a:ea typeface="Calibri" panose="020F0502020204030204" pitchFamily="34" charset="0"/>
              </a:rPr>
              <a:t>1) Quem está na fotografia?; </a:t>
            </a:r>
          </a:p>
          <a:p>
            <a:r>
              <a:rPr lang="pt-BR" sz="2400" dirty="0">
                <a:solidFill>
                  <a:schemeClr val="accent2"/>
                </a:solidFill>
                <a:effectLst/>
                <a:ea typeface="Calibri" panose="020F0502020204030204" pitchFamily="34" charset="0"/>
              </a:rPr>
              <a:t>Exemplo: Maria Antunes (minha mãe).</a:t>
            </a:r>
          </a:p>
          <a:p>
            <a:r>
              <a:rPr lang="pt-BR" sz="2400" dirty="0">
                <a:ea typeface="Calibri" panose="020F0502020204030204" pitchFamily="34" charset="0"/>
              </a:rPr>
              <a:t>2) O</a:t>
            </a:r>
            <a:r>
              <a:rPr lang="pt-BR" sz="2400" dirty="0">
                <a:effectLst/>
                <a:ea typeface="Calibri" panose="020F0502020204030204" pitchFamily="34" charset="0"/>
              </a:rPr>
              <a:t>nde a fotografia foi tirada?; </a:t>
            </a:r>
          </a:p>
          <a:p>
            <a:r>
              <a:rPr lang="pt-BR" sz="2400" dirty="0">
                <a:solidFill>
                  <a:schemeClr val="accent2"/>
                </a:solidFill>
                <a:effectLst/>
                <a:ea typeface="Calibri" panose="020F0502020204030204" pitchFamily="34" charset="0"/>
              </a:rPr>
              <a:t>Exemplo: Florianópolis, capital do estado de Santa Catarina.</a:t>
            </a:r>
          </a:p>
          <a:p>
            <a:r>
              <a:rPr lang="pt-BR" sz="2400" dirty="0">
                <a:ea typeface="Calibri" panose="020F0502020204030204" pitchFamily="34" charset="0"/>
              </a:rPr>
              <a:t>3) E</a:t>
            </a:r>
            <a:r>
              <a:rPr lang="pt-BR" sz="2400" dirty="0">
                <a:effectLst/>
                <a:ea typeface="Calibri" panose="020F0502020204030204" pitchFamily="34" charset="0"/>
              </a:rPr>
              <a:t>m que ano a fotografia foi tirada?; </a:t>
            </a:r>
          </a:p>
          <a:p>
            <a:r>
              <a:rPr lang="pt-BR" sz="2400" dirty="0">
                <a:solidFill>
                  <a:schemeClr val="accent2"/>
                </a:solidFill>
                <a:effectLst/>
                <a:ea typeface="Calibri" panose="020F0502020204030204" pitchFamily="34" charset="0"/>
              </a:rPr>
              <a:t>Exemplo: 1982.</a:t>
            </a:r>
            <a:r>
              <a:rPr lang="pt-BR" sz="2400" dirty="0">
                <a:solidFill>
                  <a:schemeClr val="accent1"/>
                </a:solidFill>
                <a:effectLst/>
                <a:ea typeface="Calibri" panose="020F0502020204030204" pitchFamily="34" charset="0"/>
              </a:rPr>
              <a:t> </a:t>
            </a:r>
          </a:p>
          <a:p>
            <a:r>
              <a:rPr lang="pt-BR" sz="2400" dirty="0">
                <a:ea typeface="Calibri" panose="020F0502020204030204" pitchFamily="34" charset="0"/>
              </a:rPr>
              <a:t>4) Q</a:t>
            </a:r>
            <a:r>
              <a:rPr lang="pt-BR" sz="2400" dirty="0">
                <a:effectLst/>
                <a:ea typeface="Calibri" panose="020F0502020204030204" pitchFamily="34" charset="0"/>
              </a:rPr>
              <a:t>uais elementos da História da Moda podem ser reconhecidos na fotografia?</a:t>
            </a:r>
          </a:p>
          <a:p>
            <a:r>
              <a:rPr lang="pt-BR" sz="2400" dirty="0">
                <a:solidFill>
                  <a:schemeClr val="accent2"/>
                </a:solidFill>
              </a:rPr>
              <a:t>Exemplo: </a:t>
            </a:r>
          </a:p>
          <a:p>
            <a:r>
              <a:rPr lang="pt-BR" sz="2400" dirty="0">
                <a:solidFill>
                  <a:schemeClr val="accent2"/>
                </a:solidFill>
              </a:rPr>
              <a:t>Elemento 1: Terno com ombreiras</a:t>
            </a:r>
          </a:p>
          <a:p>
            <a:pPr marL="0" indent="0">
              <a:buNone/>
            </a:pPr>
            <a:r>
              <a:rPr lang="pt-BR" sz="2400" dirty="0">
                <a:solidFill>
                  <a:schemeClr val="accent2"/>
                </a:solidFill>
              </a:rPr>
              <a:t>	O terno feminino com ombreiras 	tornou-se popular na década de 1980 	em representação à ascensão das 	mulheres no mercado de trabalho, 	antes majoritariamente masculino. Minha 	mãe aderiu à tendência e, pode-se dizer, 	que ela fazia parte da tribo </a:t>
            </a:r>
            <a:r>
              <a:rPr lang="pt-BR" sz="2400" i="1" dirty="0">
                <a:solidFill>
                  <a:schemeClr val="accent2"/>
                </a:solidFill>
              </a:rPr>
              <a:t>yuppie</a:t>
            </a:r>
            <a:r>
              <a:rPr lang="pt-BR" sz="2400" dirty="0">
                <a:solidFill>
                  <a:schemeClr val="accent2"/>
                </a:solidFill>
              </a:rPr>
              <a:t>, ainda 	que não se denomina-se assim ou 	soubesse do que se tratava. </a:t>
            </a:r>
          </a:p>
        </p:txBody>
      </p:sp>
      <p:sp>
        <p:nvSpPr>
          <p:cNvPr id="4" name="Espaço Reservado para Conteúdo 2">
            <a:extLst>
              <a:ext uri="{FF2B5EF4-FFF2-40B4-BE49-F238E27FC236}">
                <a16:creationId xmlns:a16="http://schemas.microsoft.com/office/drawing/2014/main" id="{D7C11249-5515-466E-8654-41F8366296D5}"/>
              </a:ext>
            </a:extLst>
          </p:cNvPr>
          <p:cNvSpPr txBox="1">
            <a:spLocks/>
          </p:cNvSpPr>
          <p:nvPr/>
        </p:nvSpPr>
        <p:spPr>
          <a:xfrm>
            <a:off x="838200" y="1921889"/>
            <a:ext cx="5257800" cy="30142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b="1" dirty="0"/>
              <a:t>Colocar a fotografia:</a:t>
            </a:r>
          </a:p>
          <a:p>
            <a:r>
              <a:rPr lang="pt-BR" sz="2400" dirty="0">
                <a:ea typeface="Calibri" panose="020F0502020204030204" pitchFamily="34" charset="0"/>
              </a:rPr>
              <a:t>Colocar a foto em questão ao lado da descrição ou próxima.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143134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A5D16DA-EF55-47EE-A6EF-80CFAA01C6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461913"/>
            <a:ext cx="5257800" cy="5854046"/>
          </a:xfrm>
        </p:spPr>
        <p:txBody>
          <a:bodyPr>
            <a:normAutofit fontScale="85000" lnSpcReduction="20000"/>
          </a:bodyPr>
          <a:lstStyle/>
          <a:p>
            <a:r>
              <a:rPr lang="pt-BR" b="1" dirty="0"/>
              <a:t>Descrever:</a:t>
            </a:r>
          </a:p>
          <a:p>
            <a:r>
              <a:rPr lang="pt-BR" sz="2400" dirty="0">
                <a:effectLst/>
                <a:ea typeface="Calibri" panose="020F0502020204030204" pitchFamily="34" charset="0"/>
              </a:rPr>
              <a:t>1) Quem está na fotografia?; </a:t>
            </a:r>
          </a:p>
          <a:p>
            <a:r>
              <a:rPr lang="pt-BR" sz="2400" dirty="0">
                <a:solidFill>
                  <a:schemeClr val="accent6"/>
                </a:solidFill>
                <a:effectLst/>
                <a:ea typeface="Calibri" panose="020F0502020204030204" pitchFamily="34" charset="0"/>
              </a:rPr>
              <a:t>Exemplo: Eduardo Silva (meu pai) e Arthur Silva (meu tio).</a:t>
            </a:r>
          </a:p>
          <a:p>
            <a:r>
              <a:rPr lang="pt-BR" sz="2400" dirty="0">
                <a:ea typeface="Calibri" panose="020F0502020204030204" pitchFamily="34" charset="0"/>
              </a:rPr>
              <a:t>2) O</a:t>
            </a:r>
            <a:r>
              <a:rPr lang="pt-BR" sz="2400" dirty="0">
                <a:effectLst/>
                <a:ea typeface="Calibri" panose="020F0502020204030204" pitchFamily="34" charset="0"/>
              </a:rPr>
              <a:t>nde a fotografia foi tirada?; </a:t>
            </a:r>
          </a:p>
          <a:p>
            <a:r>
              <a:rPr lang="pt-BR" sz="2400" dirty="0">
                <a:solidFill>
                  <a:schemeClr val="accent6"/>
                </a:solidFill>
                <a:effectLst/>
                <a:ea typeface="Calibri" panose="020F0502020204030204" pitchFamily="34" charset="0"/>
              </a:rPr>
              <a:t>Exemplo: Rio de Janeiro, capital do Rio de Janeiro.</a:t>
            </a:r>
          </a:p>
          <a:p>
            <a:r>
              <a:rPr lang="pt-BR" sz="2400" dirty="0">
                <a:ea typeface="Calibri" panose="020F0502020204030204" pitchFamily="34" charset="0"/>
              </a:rPr>
              <a:t>3) E</a:t>
            </a:r>
            <a:r>
              <a:rPr lang="pt-BR" sz="2400" dirty="0">
                <a:effectLst/>
                <a:ea typeface="Calibri" panose="020F0502020204030204" pitchFamily="34" charset="0"/>
              </a:rPr>
              <a:t>m que ano a fotografia foi tirada?; </a:t>
            </a:r>
          </a:p>
          <a:p>
            <a:r>
              <a:rPr lang="pt-BR" sz="2400" dirty="0">
                <a:solidFill>
                  <a:schemeClr val="accent6"/>
                </a:solidFill>
                <a:effectLst/>
                <a:ea typeface="Calibri" panose="020F0502020204030204" pitchFamily="34" charset="0"/>
              </a:rPr>
              <a:t>Exemplo: Aproximadamente 1990. </a:t>
            </a:r>
          </a:p>
          <a:p>
            <a:r>
              <a:rPr lang="pt-BR" sz="2400" dirty="0">
                <a:ea typeface="Calibri" panose="020F0502020204030204" pitchFamily="34" charset="0"/>
              </a:rPr>
              <a:t>4) Q</a:t>
            </a:r>
            <a:r>
              <a:rPr lang="pt-BR" sz="2400" dirty="0">
                <a:effectLst/>
                <a:ea typeface="Calibri" panose="020F0502020204030204" pitchFamily="34" charset="0"/>
              </a:rPr>
              <a:t>uais elementos da História da Moda podem ser reconhecidos na fotografia?</a:t>
            </a:r>
          </a:p>
          <a:p>
            <a:r>
              <a:rPr lang="pt-BR" sz="2400" dirty="0">
                <a:solidFill>
                  <a:schemeClr val="accent6"/>
                </a:solidFill>
              </a:rPr>
              <a:t>Exemplo: </a:t>
            </a:r>
          </a:p>
          <a:p>
            <a:r>
              <a:rPr lang="pt-BR" sz="2400" dirty="0">
                <a:solidFill>
                  <a:schemeClr val="accent6"/>
                </a:solidFill>
              </a:rPr>
              <a:t>Elemento 1: Camisa de flanela xadreza</a:t>
            </a:r>
          </a:p>
          <a:p>
            <a:pPr marL="0" indent="0">
              <a:buNone/>
            </a:pPr>
            <a:r>
              <a:rPr lang="pt-BR" sz="2400" dirty="0">
                <a:solidFill>
                  <a:schemeClr val="accent6"/>
                </a:solidFill>
              </a:rPr>
              <a:t>	A camisa de flanela xadrez que meu pai 	e meu tio usam na fotografia ficou 	marcada na década por representar a 	tribo urbana dos </a:t>
            </a:r>
            <a:r>
              <a:rPr lang="pt-BR" sz="2400" i="1" dirty="0">
                <a:solidFill>
                  <a:schemeClr val="accent6"/>
                </a:solidFill>
              </a:rPr>
              <a:t>grunges. </a:t>
            </a:r>
            <a:r>
              <a:rPr lang="pt-BR" sz="2400" dirty="0">
                <a:solidFill>
                  <a:schemeClr val="accent6"/>
                </a:solidFill>
              </a:rPr>
              <a:t>Pode-se dizer 	que meu pai e meu tio eram jovens 	próximos às tendências musicais e ao 	estilo urbano (</a:t>
            </a:r>
            <a:r>
              <a:rPr lang="pt-BR" sz="2400" i="1" dirty="0" err="1">
                <a:solidFill>
                  <a:schemeClr val="accent6"/>
                </a:solidFill>
              </a:rPr>
              <a:t>street</a:t>
            </a:r>
            <a:r>
              <a:rPr lang="pt-BR" sz="2400" i="1" dirty="0">
                <a:solidFill>
                  <a:schemeClr val="accent6"/>
                </a:solidFill>
              </a:rPr>
              <a:t> style</a:t>
            </a:r>
            <a:r>
              <a:rPr lang="pt-BR" sz="2400" dirty="0">
                <a:solidFill>
                  <a:schemeClr val="accent6"/>
                </a:solidFill>
              </a:rPr>
              <a:t>). </a:t>
            </a:r>
          </a:p>
          <a:p>
            <a:endParaRPr lang="pt-BR" sz="2400" dirty="0">
              <a:solidFill>
                <a:schemeClr val="accent1"/>
              </a:solidFill>
            </a:endParaRPr>
          </a:p>
        </p:txBody>
      </p:sp>
      <p:sp>
        <p:nvSpPr>
          <p:cNvPr id="4" name="Espaço Reservado para Conteúdo 2">
            <a:extLst>
              <a:ext uri="{FF2B5EF4-FFF2-40B4-BE49-F238E27FC236}">
                <a16:creationId xmlns:a16="http://schemas.microsoft.com/office/drawing/2014/main" id="{D7C11249-5515-466E-8654-41F8366296D5}"/>
              </a:ext>
            </a:extLst>
          </p:cNvPr>
          <p:cNvSpPr txBox="1">
            <a:spLocks/>
          </p:cNvSpPr>
          <p:nvPr/>
        </p:nvSpPr>
        <p:spPr>
          <a:xfrm>
            <a:off x="838200" y="1921889"/>
            <a:ext cx="5257800" cy="30142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b="1" dirty="0"/>
              <a:t>Colocar a fotografia:</a:t>
            </a:r>
          </a:p>
          <a:p>
            <a:r>
              <a:rPr lang="pt-BR" sz="2400" dirty="0">
                <a:ea typeface="Calibri" panose="020F0502020204030204" pitchFamily="34" charset="0"/>
              </a:rPr>
              <a:t>Colocar a foto em questão ao lado da descrição ou próxima.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354483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471</Words>
  <Application>Microsoft Office PowerPoint</Application>
  <PresentationFormat>Widescreen</PresentationFormat>
  <Paragraphs>43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do Office</vt:lpstr>
      <vt:lpstr>Template para o Álbum de família  (colocar o sobrenome da família)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 para o Álbum de família  (colocar o sobrenome da família)</dc:title>
  <dc:creator>Valdecir Babinski Junior</dc:creator>
  <cp:lastModifiedBy>Valdecir Babinski Junior</cp:lastModifiedBy>
  <cp:revision>3</cp:revision>
  <dcterms:created xsi:type="dcterms:W3CDTF">2021-04-05T14:02:37Z</dcterms:created>
  <dcterms:modified xsi:type="dcterms:W3CDTF">2021-04-05T14:23:31Z</dcterms:modified>
</cp:coreProperties>
</file>