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9.png" ContentType="image/png"/>
  <Override PartName="/ppt/media/image8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10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gif" ContentType="image/gif"/>
  <Override PartName="/ppt/media/image18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A5D139-C11C-4DE9-A177-CD726522A1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ACBBC7-EC70-4718-AE0C-1571152B69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4F734F-7D44-41AB-9F22-679C758146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548B86-475B-4FA7-A309-61FC134D62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10ABB9-EB20-4D1D-B5EF-CDD5542E7A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6CC325-DA5C-4C2C-8B7A-1807D2C9EB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AAE388-AA76-436B-AC61-6068AF9948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A49A48-8386-4153-85DE-2B853032EF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DFD001-25AE-4AB0-88DA-A76373128B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4D4CA4-8BB6-4B92-94B1-D1205C56ED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FCD9AD2-6AFC-4B70-8E58-77D4224BD1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574E81-05D0-4511-9230-8320743512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3DDBEF-352E-4A6C-87BD-C686E031E1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8C48DD-6642-4224-903B-BA815C1F3B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D23C93-2103-4E5B-9E6F-CE1361CD53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B6C445-25E3-46CE-80E3-E9AEB5FA44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BE77E3-97EE-419D-AF48-C2C27723419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38E207-8F0E-4B9A-9961-32B2BFBA0B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A4591DE-47FF-4878-B0E1-D344A8834B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BFEB825-923F-4440-96EF-2AFFDCB3D5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79C739-51DF-4D4C-8BBE-1001566DC5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73D82C-ADA7-482F-9889-9F31E70A0D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7B1350-EB77-4C6B-A2F4-C35E1FD9CA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42E3D6-2E5C-4B9D-946E-81AF8CBA56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1DB1B89-DF7B-4AFF-90F4-DC602E982F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7A60148-0558-4CB6-8B08-90A79EC01F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5BD263-9CBE-4ED6-A741-7D996EDC5A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2A8D81F-5D1B-43F6-975C-7D19784D39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7B2D4A8-02E8-4C66-A804-5D746B516B4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203DB43-0FF5-4DCD-B55E-72A4DC0A8E6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983C0DF-367B-4FEC-9B79-0249E068BB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F54AF7C-5C31-4553-91F6-3A8D4DE38F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866E31-7393-4B6B-8695-7BE8485B04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264933-B210-4B2D-B85F-AA06555EF4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378C2C-E47C-45D3-A698-D297378D1F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A17B84-553C-4959-8EF4-46824BE497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D94BE09-1DCA-414F-B60E-84324C3B67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84A155B-10D2-4EF1-B109-8A7427D563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9CDDE55-627E-4C5D-B9AA-52EF6C3573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7577EDA-0E52-4507-8156-8F6A60E30A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76C55E2-AEA7-43CD-B747-2D59B5B721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F39E610-179F-49B9-8160-06B0E1C7357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18849B5-4E7B-4530-928A-A023C5C246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677CB8-9F9E-4735-BF31-F469C8D48F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9709B1-8725-4E23-A71C-D1F29FFE1C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8461D4-4F33-4519-B826-0FCC8F1F39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565E39-CAE9-4361-8A46-94245E7FA7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B5287E-4B32-4090-956C-7CE2004DAD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D32493-FE78-43C2-86E9-BCF11ECE5ACB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713C99-8063-49FD-B885-7A2D0BED0958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AF681B-6FA6-4EB2-8053-38B70761631E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F29DB3-7423-409B-8B87-C2043F681069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55640" y="260640"/>
            <a:ext cx="7772040" cy="86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Tratamento anaeróbico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rcRect l="11812" t="22219" r="9620" b="13900"/>
          <a:stretch/>
        </p:blipFill>
        <p:spPr>
          <a:xfrm>
            <a:off x="179640" y="1556640"/>
            <a:ext cx="8856720" cy="404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m 1" descr=""/>
          <p:cNvPicPr/>
          <p:nvPr/>
        </p:nvPicPr>
        <p:blipFill>
          <a:blip r:embed="rId1"/>
          <a:srcRect l="27309" t="21946" r="28969" b="7670"/>
          <a:stretch/>
        </p:blipFill>
        <p:spPr>
          <a:xfrm>
            <a:off x="0" y="1124640"/>
            <a:ext cx="6205320" cy="5616360"/>
          </a:xfrm>
          <a:prstGeom prst="rect">
            <a:avLst/>
          </a:prstGeom>
          <a:ln w="0">
            <a:noFill/>
          </a:ln>
        </p:spPr>
      </p:pic>
      <p:pic>
        <p:nvPicPr>
          <p:cNvPr id="188" name="Imagem 2" descr=""/>
          <p:cNvPicPr/>
          <p:nvPr/>
        </p:nvPicPr>
        <p:blipFill>
          <a:blip r:embed="rId2"/>
          <a:srcRect l="25030" t="26257" r="27375" b="14675"/>
          <a:stretch/>
        </p:blipFill>
        <p:spPr>
          <a:xfrm>
            <a:off x="5292000" y="1989000"/>
            <a:ext cx="3508920" cy="244800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3402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PRINCIPAIS PROBLEMAS - CORROSÃO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Resultado de imagem para composiÃ§Ã£o biogÃ¡s"/>
          <p:cNvPicPr/>
          <p:nvPr/>
        </p:nvPicPr>
        <p:blipFill>
          <a:blip r:embed="rId1"/>
          <a:srcRect l="0" t="12264" r="0" b="0"/>
          <a:stretch/>
        </p:blipFill>
        <p:spPr>
          <a:xfrm>
            <a:off x="179640" y="2133000"/>
            <a:ext cx="8856720" cy="412128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0522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COMPOSIÇÃO BIOGÁS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3" descr=""/>
          <p:cNvPicPr/>
          <p:nvPr/>
        </p:nvPicPr>
        <p:blipFill>
          <a:blip r:embed="rId1"/>
          <a:stretch/>
        </p:blipFill>
        <p:spPr>
          <a:xfrm>
            <a:off x="162360" y="2421000"/>
            <a:ext cx="4409280" cy="2480040"/>
          </a:xfrm>
          <a:prstGeom prst="rect">
            <a:avLst/>
          </a:prstGeom>
          <a:ln w="0">
            <a:noFill/>
          </a:ln>
        </p:spPr>
      </p:pic>
      <p:sp>
        <p:nvSpPr>
          <p:cNvPr id="193" name="Retângulo 1"/>
          <p:cNvSpPr/>
          <p:nvPr/>
        </p:nvSpPr>
        <p:spPr>
          <a:xfrm>
            <a:off x="107640" y="0"/>
            <a:ext cx="1583640" cy="476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-22320" y="6840"/>
            <a:ext cx="9165960" cy="11426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METANO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37760" y="15980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25 vezes mais poluente que o CO</a:t>
            </a:r>
            <a:r>
              <a:rPr b="0" lang="pt-BR" sz="32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rcRect l="21531" t="23614" r="41880" b="34524"/>
          <a:stretch/>
        </p:blipFill>
        <p:spPr>
          <a:xfrm>
            <a:off x="3525120" y="3094200"/>
            <a:ext cx="5618520" cy="36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http://www.master.agr.br/imagens/esquema-biodigestor.gif"/>
          <p:cNvPicPr/>
          <p:nvPr/>
        </p:nvPicPr>
        <p:blipFill>
          <a:blip r:embed="rId1"/>
          <a:srcRect l="1936" t="0" r="2493" b="0"/>
          <a:stretch/>
        </p:blipFill>
        <p:spPr>
          <a:xfrm>
            <a:off x="304920" y="1917000"/>
            <a:ext cx="8617320" cy="324000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242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FORMAÇÃO DE BIOGÁS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tângulo 1"/>
          <p:cNvSpPr/>
          <p:nvPr/>
        </p:nvSpPr>
        <p:spPr>
          <a:xfrm>
            <a:off x="107640" y="0"/>
            <a:ext cx="1583640" cy="476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4842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METANO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Retângulo 4"/>
          <p:cNvSpPr/>
          <p:nvPr/>
        </p:nvSpPr>
        <p:spPr>
          <a:xfrm>
            <a:off x="457200" y="1725840"/>
            <a:ext cx="80748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</a:rPr>
              <a:t>- Reduzir a concentração de substâncias corrosivas -  ácido sulfídrico.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</a:rPr>
              <a:t>- Remoção do dióxido de carbono - efeito de diluição no biogás, reduzindo seu poder energético.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2" descr="Imagem relacionada"/>
          <p:cNvPicPr/>
          <p:nvPr/>
        </p:nvPicPr>
        <p:blipFill>
          <a:blip r:embed="rId1"/>
          <a:stretch/>
        </p:blipFill>
        <p:spPr>
          <a:xfrm>
            <a:off x="455040" y="3429000"/>
            <a:ext cx="8542080" cy="29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Fossa Séptica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Picture 4" descr="http://www.naturaltec.com.br/wp-content/uploads/2017/06/Tratamento_de_%C3%81gua_e_Efluentes_-_Fossa_e_Filtro_Anaer%C3%B3bio_-_2017-06-13_16.14.22.png"/>
          <p:cNvPicPr/>
          <p:nvPr/>
        </p:nvPicPr>
        <p:blipFill>
          <a:blip r:embed="rId1"/>
          <a:stretch/>
        </p:blipFill>
        <p:spPr>
          <a:xfrm>
            <a:off x="119880" y="4051080"/>
            <a:ext cx="4866840" cy="24570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" descr="Image result for fossa  e sumidouro"/>
          <p:cNvPicPr/>
          <p:nvPr/>
        </p:nvPicPr>
        <p:blipFill>
          <a:blip r:embed="rId2"/>
          <a:srcRect l="0" t="10531" r="0" b="52763"/>
          <a:stretch/>
        </p:blipFill>
        <p:spPr>
          <a:xfrm>
            <a:off x="35640" y="1686240"/>
            <a:ext cx="9038160" cy="2079000"/>
          </a:xfrm>
          <a:prstGeom prst="rect">
            <a:avLst/>
          </a:prstGeom>
          <a:ln w="0">
            <a:noFill/>
          </a:ln>
        </p:spPr>
      </p:pic>
      <p:sp>
        <p:nvSpPr>
          <p:cNvPr id="206" name="CaixaDeTexto 2"/>
          <p:cNvSpPr/>
          <p:nvPr/>
        </p:nvSpPr>
        <p:spPr>
          <a:xfrm>
            <a:off x="1988640" y="1306800"/>
            <a:ext cx="1494720" cy="3639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Sedimentação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aixaDeTexto 4"/>
          <p:cNvSpPr/>
          <p:nvPr/>
        </p:nvSpPr>
        <p:spPr>
          <a:xfrm>
            <a:off x="616320" y="5095080"/>
            <a:ext cx="1031400" cy="3639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tângulo 7"/>
          <p:cNvSpPr/>
          <p:nvPr/>
        </p:nvSpPr>
        <p:spPr>
          <a:xfrm>
            <a:off x="5096880" y="4264200"/>
            <a:ext cx="39769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444444"/>
                </a:solidFill>
                <a:latin typeface="Conv_HelveticaNeueLt"/>
              </a:rPr>
              <a:t>Quando a rua não possui canalização de águas pluviais, os efluentes da fossa devem ser encaminhados a um ponto chamado </a:t>
            </a:r>
            <a:r>
              <a:rPr b="0" lang="pt-BR" sz="1800" spc="-1" strike="noStrike">
                <a:solidFill>
                  <a:srgbClr val="ff0000"/>
                </a:solidFill>
                <a:latin typeface="Conv_HelveticaNeueLt"/>
              </a:rPr>
              <a:t>sumidouro</a:t>
            </a:r>
            <a:r>
              <a:rPr b="0" lang="pt-BR" sz="1800" spc="-1" strike="noStrike">
                <a:solidFill>
                  <a:srgbClr val="444444"/>
                </a:solidFill>
                <a:latin typeface="Conv_HelveticaNeueLt"/>
              </a:rPr>
              <a:t>, que é uma escavação destinada a </a:t>
            </a:r>
            <a:r>
              <a:rPr b="0" lang="pt-BR" sz="1800" spc="-1" strike="noStrike">
                <a:solidFill>
                  <a:srgbClr val="ff0000"/>
                </a:solidFill>
                <a:latin typeface="Conv_HelveticaNeueLt"/>
              </a:rPr>
              <a:t>fazer com que a água recebida seja absorvida pelo solo</a:t>
            </a:r>
            <a:r>
              <a:rPr b="0" lang="pt-BR" sz="1800" spc="-1" strike="noStrike">
                <a:solidFill>
                  <a:srgbClr val="444444"/>
                </a:solidFill>
                <a:latin typeface="Conv_HelveticaNeueLt"/>
              </a:rPr>
              <a:t>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4400" y="0"/>
            <a:ext cx="9129240" cy="112428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4400" spc="-1" strike="noStrike">
                <a:solidFill>
                  <a:srgbClr val="ffff00"/>
                </a:solidFill>
                <a:latin typeface="Calibri"/>
              </a:rPr>
              <a:t>FOSSA SÉPTICA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Picture 4" descr="Image result for fossa  e sumidouro"/>
          <p:cNvPicPr/>
          <p:nvPr/>
        </p:nvPicPr>
        <p:blipFill>
          <a:blip r:embed="rId1"/>
          <a:stretch/>
        </p:blipFill>
        <p:spPr>
          <a:xfrm>
            <a:off x="443520" y="1412640"/>
            <a:ext cx="8232480" cy="493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"/>
          <p:cNvPicPr/>
          <p:nvPr/>
        </p:nvPicPr>
        <p:blipFill>
          <a:blip r:embed="rId1"/>
          <a:srcRect l="26296" t="21769" r="31662" b="13147"/>
          <a:stretch/>
        </p:blipFill>
        <p:spPr>
          <a:xfrm>
            <a:off x="1043640" y="260640"/>
            <a:ext cx="7363440" cy="640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ff0000"/>
                </a:solidFill>
                <a:latin typeface="Calibri"/>
              </a:rPr>
              <a:t>Qual o problema do tratamento aeróbico?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Imagem 3" descr=""/>
          <p:cNvPicPr/>
          <p:nvPr/>
        </p:nvPicPr>
        <p:blipFill>
          <a:blip r:embed="rId1"/>
          <a:srcRect l="14028" t="36222" r="43914" b="20469"/>
          <a:stretch/>
        </p:blipFill>
        <p:spPr>
          <a:xfrm>
            <a:off x="179640" y="1521000"/>
            <a:ext cx="8892000" cy="51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m 1" descr=""/>
          <p:cNvPicPr/>
          <p:nvPr/>
        </p:nvPicPr>
        <p:blipFill>
          <a:blip r:embed="rId1"/>
          <a:srcRect l="34339" t="32147" r="16871" b="24994"/>
          <a:stretch/>
        </p:blipFill>
        <p:spPr>
          <a:xfrm>
            <a:off x="179640" y="1340640"/>
            <a:ext cx="8784720" cy="4338000"/>
          </a:xfrm>
          <a:prstGeom prst="rect">
            <a:avLst/>
          </a:prstGeom>
          <a:ln w="0">
            <a:noFill/>
          </a:ln>
        </p:spPr>
      </p:pic>
      <p:sp>
        <p:nvSpPr>
          <p:cNvPr id="169" name="Título 2"/>
          <p:cNvSpPr/>
          <p:nvPr/>
        </p:nvSpPr>
        <p:spPr>
          <a:xfrm>
            <a:off x="0" y="8280"/>
            <a:ext cx="9143640" cy="900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ffff00"/>
                </a:solidFill>
                <a:latin typeface="Calibri"/>
              </a:rPr>
              <a:t>TRATAMENTO ANAERÓBICO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m 1" descr=""/>
          <p:cNvPicPr/>
          <p:nvPr/>
        </p:nvPicPr>
        <p:blipFill>
          <a:blip r:embed="rId1"/>
          <a:srcRect l="15132" t="47044" r="43914" b="29328"/>
          <a:stretch/>
        </p:blipFill>
        <p:spPr>
          <a:xfrm>
            <a:off x="323640" y="1417680"/>
            <a:ext cx="8214480" cy="280800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0" y="8280"/>
            <a:ext cx="9143640" cy="1116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ffff00"/>
                </a:solidFill>
                <a:latin typeface="Calibri"/>
              </a:rPr>
              <a:t>TRATAMENTO ANAERÓBICO = </a:t>
            </a:r>
            <a:br>
              <a:rPr sz="3600"/>
            </a:br>
            <a:r>
              <a:rPr b="1" lang="pt-BR" sz="3600" spc="-1" strike="noStrike">
                <a:solidFill>
                  <a:srgbClr val="ffff00"/>
                </a:solidFill>
                <a:latin typeface="Calibri"/>
              </a:rPr>
              <a:t>DIGESTÃO ANAERÓBICA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2" descr="Imagem relacionada"/>
          <p:cNvPicPr/>
          <p:nvPr/>
        </p:nvPicPr>
        <p:blipFill>
          <a:blip r:embed="rId2"/>
          <a:srcRect l="4549" t="41910" r="4114" b="19730"/>
          <a:stretch/>
        </p:blipFill>
        <p:spPr>
          <a:xfrm>
            <a:off x="204840" y="4108680"/>
            <a:ext cx="799236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m 1" descr=""/>
          <p:cNvPicPr/>
          <p:nvPr/>
        </p:nvPicPr>
        <p:blipFill>
          <a:blip r:embed="rId1"/>
          <a:srcRect l="30633" t="29328" r="18456" b="21451"/>
          <a:stretch/>
        </p:blipFill>
        <p:spPr>
          <a:xfrm>
            <a:off x="0" y="908640"/>
            <a:ext cx="6624360" cy="3600000"/>
          </a:xfrm>
          <a:prstGeom prst="rect">
            <a:avLst/>
          </a:prstGeom>
          <a:ln w="0">
            <a:noFill/>
          </a:ln>
        </p:spPr>
      </p:pic>
      <p:sp>
        <p:nvSpPr>
          <p:cNvPr id="174" name="Título 2"/>
          <p:cNvSpPr/>
          <p:nvPr/>
        </p:nvSpPr>
        <p:spPr>
          <a:xfrm>
            <a:off x="0" y="8280"/>
            <a:ext cx="9143640" cy="9000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ffff00"/>
                </a:solidFill>
                <a:latin typeface="Calibri"/>
              </a:rPr>
              <a:t>TRATAMENTO ANAERÓBICO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Imagem 3" descr=""/>
          <p:cNvPicPr/>
          <p:nvPr/>
        </p:nvPicPr>
        <p:blipFill>
          <a:blip r:embed="rId2"/>
          <a:srcRect l="30633" t="23422" r="15688" b="16535"/>
          <a:stretch/>
        </p:blipFill>
        <p:spPr>
          <a:xfrm>
            <a:off x="4860000" y="4124520"/>
            <a:ext cx="4319280" cy="271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Resultado de imagem para reator anaerÃ³bio tratamento de esgoto"/>
          <p:cNvPicPr/>
          <p:nvPr/>
        </p:nvPicPr>
        <p:blipFill>
          <a:blip r:embed="rId1"/>
          <a:stretch/>
        </p:blipFill>
        <p:spPr>
          <a:xfrm>
            <a:off x="755640" y="26280"/>
            <a:ext cx="7344360" cy="68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m 1" descr=""/>
          <p:cNvPicPr/>
          <p:nvPr/>
        </p:nvPicPr>
        <p:blipFill>
          <a:blip r:embed="rId1"/>
          <a:srcRect l="16796" t="14564" r="17900" b="10622"/>
          <a:stretch/>
        </p:blipFill>
        <p:spPr>
          <a:xfrm>
            <a:off x="323640" y="404640"/>
            <a:ext cx="8496720" cy="547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 1" descr=""/>
          <p:cNvPicPr/>
          <p:nvPr/>
        </p:nvPicPr>
        <p:blipFill>
          <a:blip r:embed="rId1"/>
          <a:srcRect l="16796" t="15546" r="17900" b="5706"/>
          <a:stretch/>
        </p:blipFill>
        <p:spPr>
          <a:xfrm>
            <a:off x="251640" y="332640"/>
            <a:ext cx="8496720" cy="576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rcRect l="26051" t="23924" r="28873" b="25430"/>
          <a:stretch/>
        </p:blipFill>
        <p:spPr>
          <a:xfrm>
            <a:off x="323640" y="651600"/>
            <a:ext cx="8613720" cy="5441400"/>
          </a:xfrm>
          <a:prstGeom prst="rect">
            <a:avLst/>
          </a:prstGeom>
          <a:ln w="0">
            <a:noFill/>
          </a:ln>
        </p:spPr>
      </p:pic>
      <p:sp>
        <p:nvSpPr>
          <p:cNvPr id="180" name="CaixaDeTexto 1"/>
          <p:cNvSpPr/>
          <p:nvPr/>
        </p:nvSpPr>
        <p:spPr>
          <a:xfrm>
            <a:off x="5581080" y="651600"/>
            <a:ext cx="3337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Proteínas, Carboidratos e Lipídeos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 fermentadoras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aixaDeTexto 2"/>
          <p:cNvSpPr/>
          <p:nvPr/>
        </p:nvSpPr>
        <p:spPr>
          <a:xfrm>
            <a:off x="5501520" y="1331640"/>
            <a:ext cx="3683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Aminoácidos, Açucares, Ácidos graxos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 fermentadoras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aixaDeTexto 3"/>
          <p:cNvSpPr/>
          <p:nvPr/>
        </p:nvSpPr>
        <p:spPr>
          <a:xfrm>
            <a:off x="5679720" y="2313720"/>
            <a:ext cx="2156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Propianato, Butirato,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Etanol, Ácido Lático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aixaDeTexto 4"/>
          <p:cNvSpPr/>
          <p:nvPr/>
        </p:nvSpPr>
        <p:spPr>
          <a:xfrm>
            <a:off x="1985760" y="3371040"/>
            <a:ext cx="470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 acetogênicas produtoras de hidrogênio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aixaDeTexto 5"/>
          <p:cNvSpPr/>
          <p:nvPr/>
        </p:nvSpPr>
        <p:spPr>
          <a:xfrm>
            <a:off x="4841280" y="4283640"/>
            <a:ext cx="2488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 metanogênicas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aixaDeTexto 6"/>
          <p:cNvSpPr/>
          <p:nvPr/>
        </p:nvSpPr>
        <p:spPr>
          <a:xfrm>
            <a:off x="4861440" y="5104800"/>
            <a:ext cx="304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Bactérias redutoras de sulfatos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aixaDeTexto 7"/>
          <p:cNvSpPr/>
          <p:nvPr/>
        </p:nvSpPr>
        <p:spPr>
          <a:xfrm>
            <a:off x="7427880" y="3372480"/>
            <a:ext cx="1685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ou ácido acético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Application>LibreOffice/7.5.1.2$Windows_X86_64 LibreOffice_project/fcbaee479e84c6cd81291587d2ee68cba099e129</Application>
  <AppVersion>15.0000</AppVersion>
  <Words>146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2017-03-07T17:14:20Z</dcterms:created>
  <dc:creator>CRISTIANE</dc:creator>
  <dc:description/>
  <dc:language>pt-BR</dc:language>
  <cp:lastModifiedBy/>
  <dcterms:modified xsi:type="dcterms:W3CDTF">2024-08-21T22:24:29Z</dcterms:modified>
  <cp:revision>100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17</vt:i4>
  </property>
</Properties>
</file>