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embeddedFontLs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1" roundtripDataSignature="AMtx7mhd7lQGn7/lJcs8oUApkbWCXgSl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F6CB00-76D0-4377-AA20-87F7C0B610C2}">
  <a:tblStyle styleId="{FCF6CB00-76D0-4377-AA20-87F7C0B610C2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FC56E7F-A427-4A14-9B72-8959724DB1B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OpenSans-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32784"/>
        <c:axId val="84326256"/>
      </c:barChart>
      <c:catAx>
        <c:axId val="8433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326256"/>
        <c:crosses val="autoZero"/>
        <c:auto val="1"/>
        <c:lblAlgn val="ctr"/>
        <c:lblOffset val="100"/>
        <c:noMultiLvlLbl val="0"/>
      </c:catAx>
      <c:valAx>
        <c:axId val="8432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32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26800"/>
        <c:axId val="84322992"/>
      </c:barChart>
      <c:catAx>
        <c:axId val="8432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322992"/>
        <c:crosses val="autoZero"/>
        <c:auto val="1"/>
        <c:lblAlgn val="ctr"/>
        <c:lblOffset val="100"/>
        <c:noMultiLvlLbl val="0"/>
      </c:catAx>
      <c:valAx>
        <c:axId val="8432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326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3884613" y="0"/>
            <a:ext cx="2967037" cy="45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/>
          <p:nvPr>
            <p:ph idx="2" type="sldImg"/>
          </p:nvPr>
        </p:nvSpPr>
        <p:spPr>
          <a:xfrm>
            <a:off x="384175" y="685800"/>
            <a:ext cx="6084888" cy="3424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" name="Google Shape;9;n"/>
          <p:cNvSpPr txBox="1"/>
          <p:nvPr>
            <p:ph idx="1" type="body"/>
          </p:nvPr>
        </p:nvSpPr>
        <p:spPr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n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lang="pt-BR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4175" y="685800"/>
            <a:ext cx="6084888" cy="3424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2" name="Google Shape;62;p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2" name="Google Shape;2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9" name="Google Shape;26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7" name="Google Shape;277;p2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5" name="Google Shape;29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6" name="Google Shape;3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5:notes"/>
          <p:cNvSpPr/>
          <p:nvPr>
            <p:ph idx="2" type="sldImg"/>
          </p:nvPr>
        </p:nvSpPr>
        <p:spPr>
          <a:xfrm>
            <a:off x="384175" y="685800"/>
            <a:ext cx="6084888" cy="3424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29" name="Google Shape;329;p2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382588" y="685800"/>
            <a:ext cx="6089650" cy="3425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1" name="Google Shape;331;p26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1" name="Google Shape;341;p2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3" name="Google Shape;34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0" name="Google Shape;360;p2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9" name="Google Shape;379;p2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1" name="Google Shape;38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7" name="Google Shape;77;p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/>
          <p:nvPr>
            <p:ph idx="1" type="body"/>
          </p:nvPr>
        </p:nvSpPr>
        <p:spPr>
          <a:xfrm>
            <a:off x="685800" y="4343400"/>
            <a:ext cx="5481638" cy="4110038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0:notes"/>
          <p:cNvSpPr/>
          <p:nvPr>
            <p:ph idx="2" type="sldImg"/>
          </p:nvPr>
        </p:nvSpPr>
        <p:spPr>
          <a:xfrm>
            <a:off x="384175" y="685800"/>
            <a:ext cx="6084888" cy="34242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5" name="Google Shape;105;p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2" type="sldNum"/>
          </p:nvPr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6" name="Google Shape;46;p41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{FCF6CB00-76D0-4377-AA20-87F7C0B610C2}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oogle Shape;48;p42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{CFC56E7F-A427-4A14-9B72-8959724DB1BF}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44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4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idx="12" type="sldNum"/>
          </p:nvPr>
        </p:nvSpPr>
        <p:spPr>
          <a:xfrm>
            <a:off x="8737600" y="6245225"/>
            <a:ext cx="2838451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type="title"/>
          </p:nvPr>
        </p:nvSpPr>
        <p:spPr>
          <a:xfrm>
            <a:off x="609600" y="2204864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34"/>
          <p:cNvSpPr txBox="1"/>
          <p:nvPr>
            <p:ph idx="1" type="body"/>
          </p:nvPr>
        </p:nvSpPr>
        <p:spPr>
          <a:xfrm>
            <a:off x="609600" y="1600200"/>
            <a:ext cx="10959008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Google Shape;29;p35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2" name="Google Shape;3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6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6" name="Google Shape;36;p37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oogle Shape;38;p38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1" name="Google Shape;41;p39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40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1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31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jp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45.jpg"/><Relationship Id="rId6" Type="http://schemas.openxmlformats.org/officeDocument/2006/relationships/image" Target="../media/image41.jp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jpg"/><Relationship Id="rId4" Type="http://schemas.openxmlformats.org/officeDocument/2006/relationships/image" Target="../media/image48.png"/><Relationship Id="rId5" Type="http://schemas.openxmlformats.org/officeDocument/2006/relationships/hyperlink" Target="https://www1.educacao.pe.gov.br/cpar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jpg"/><Relationship Id="rId4" Type="http://schemas.openxmlformats.org/officeDocument/2006/relationships/image" Target="../media/image5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jpg"/><Relationship Id="rId4" Type="http://schemas.openxmlformats.org/officeDocument/2006/relationships/image" Target="../media/image57.jpg"/><Relationship Id="rId5" Type="http://schemas.openxmlformats.org/officeDocument/2006/relationships/image" Target="../media/image44.jpg"/><Relationship Id="rId6" Type="http://schemas.openxmlformats.org/officeDocument/2006/relationships/image" Target="../media/image4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jpg"/><Relationship Id="rId4" Type="http://schemas.openxmlformats.org/officeDocument/2006/relationships/image" Target="../media/image60.jpg"/><Relationship Id="rId9" Type="http://schemas.openxmlformats.org/officeDocument/2006/relationships/hyperlink" Target="https://www1.educacao.pe.gov.br/cpar/" TargetMode="External"/><Relationship Id="rId5" Type="http://schemas.openxmlformats.org/officeDocument/2006/relationships/image" Target="../media/image49.jpg"/><Relationship Id="rId6" Type="http://schemas.openxmlformats.org/officeDocument/2006/relationships/image" Target="../media/image55.png"/><Relationship Id="rId7" Type="http://schemas.openxmlformats.org/officeDocument/2006/relationships/image" Target="../media/image54.png"/><Relationship Id="rId8" Type="http://schemas.openxmlformats.org/officeDocument/2006/relationships/image" Target="../media/image58.png"/></Relationships>
</file>

<file path=ppt/slides/_rels/slide28.xml.rels><?xml version="1.0" encoding="UTF-8" standalone="yes"?><Relationships xmlns="http://schemas.openxmlformats.org/package/2006/relationships"><Relationship Id="rId10" Type="http://schemas.openxmlformats.org/officeDocument/2006/relationships/hyperlink" Target="https://www1.educacao.pe.gov.br/cpa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jpg"/><Relationship Id="rId4" Type="http://schemas.openxmlformats.org/officeDocument/2006/relationships/image" Target="../media/image63.jpg"/><Relationship Id="rId9" Type="http://schemas.openxmlformats.org/officeDocument/2006/relationships/image" Target="../media/image64.png"/><Relationship Id="rId5" Type="http://schemas.openxmlformats.org/officeDocument/2006/relationships/image" Target="../media/image56.png"/><Relationship Id="rId6" Type="http://schemas.openxmlformats.org/officeDocument/2006/relationships/image" Target="../media/image66.jpg"/><Relationship Id="rId7" Type="http://schemas.openxmlformats.org/officeDocument/2006/relationships/image" Target="../media/image71.png"/><Relationship Id="rId8" Type="http://schemas.openxmlformats.org/officeDocument/2006/relationships/image" Target="../media/image6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9.gif"/><Relationship Id="rId4" Type="http://schemas.openxmlformats.org/officeDocument/2006/relationships/image" Target="../media/image68.jpg"/><Relationship Id="rId5" Type="http://schemas.openxmlformats.org/officeDocument/2006/relationships/image" Target="../media/image62.png"/><Relationship Id="rId6" Type="http://schemas.openxmlformats.org/officeDocument/2006/relationships/image" Target="../media/image65.jpg"/><Relationship Id="rId7" Type="http://schemas.openxmlformats.org/officeDocument/2006/relationships/image" Target="../media/image70.png"/><Relationship Id="rId8" Type="http://schemas.openxmlformats.org/officeDocument/2006/relationships/hyperlink" Target="https://www1.educacao.pe.gov.br/cpar/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image" Target="../media/image13.jpg"/><Relationship Id="rId13" Type="http://schemas.openxmlformats.org/officeDocument/2006/relationships/image" Target="../media/image1.jp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5" Type="http://schemas.openxmlformats.org/officeDocument/2006/relationships/hyperlink" Target="https://www1.educacao.pe.gov.br/cpar/" TargetMode="External"/><Relationship Id="rId14" Type="http://schemas.openxmlformats.org/officeDocument/2006/relationships/hyperlink" Target="https://www1.educacao.pe.gov.br/cpar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hyperlink" Target="https://www1.educacao.pe.gov.br/cpar/" TargetMode="External"/><Relationship Id="rId8" Type="http://schemas.openxmlformats.org/officeDocument/2006/relationships/hyperlink" Target="https://www1.educacao.pe.gov.br/cpa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Magnetismo - introdução</a:t>
            </a:r>
            <a:br>
              <a:rPr b="1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-13429" y="2018705"/>
            <a:ext cx="11942077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Propriedades de um ímã: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Inseparabilidade dos p</a:t>
            </a:r>
            <a:r>
              <a:rPr lang="pt-BR" sz="3600"/>
              <a:t>o</a:t>
            </a:r>
            <a:r>
              <a:rPr lang="pt-BR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de um ímã.</a:t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113" y="3789363"/>
            <a:ext cx="7416800" cy="2786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0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4491063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/>
        </p:nvSpPr>
        <p:spPr>
          <a:xfrm>
            <a:off x="1758157" y="2049182"/>
            <a:ext cx="8893175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magnético mais intenso nos p</a:t>
            </a:r>
            <a:r>
              <a:rPr lang="pt-BR" sz="3600">
                <a:solidFill>
                  <a:srgbClr val="2A5010"/>
                </a:solidFill>
              </a:rPr>
              <a:t>o</a:t>
            </a:r>
            <a:r>
              <a:rPr lang="pt-BR" sz="36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los.</a:t>
            </a:r>
            <a:endParaRPr sz="36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2302" y="2896175"/>
            <a:ext cx="8424861" cy="324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4559863" y="63087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7727762" y="1945977"/>
            <a:ext cx="4681216" cy="4839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Campo magnético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013" y="2349500"/>
            <a:ext cx="6813550" cy="40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7662926" y="5733256"/>
            <a:ext cx="28934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polos concentram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linhas de indução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(linhas de campo magnético)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7640840" y="3823220"/>
            <a:ext cx="1440160" cy="1296144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2"/>
          <p:cNvCxnSpPr/>
          <p:nvPr/>
        </p:nvCxnSpPr>
        <p:spPr>
          <a:xfrm flipH="1" rot="-5400000">
            <a:off x="8577738" y="5229914"/>
            <a:ext cx="613800" cy="392700"/>
          </a:xfrm>
          <a:prstGeom prst="bentConnector3">
            <a:avLst>
              <a:gd fmla="val 50000" name="adj1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93" name="Google Shape;193;p12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4559863" y="63087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1524000" y="2105453"/>
            <a:ext cx="8893175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Ímãs se orientam segundo a orientação das linhas de indução (linhas de campo magnético) externas.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976" y="3061127"/>
            <a:ext cx="6553200" cy="3462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4542688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/>
        </p:nvSpPr>
        <p:spPr>
          <a:xfrm>
            <a:off x="335360" y="1844824"/>
            <a:ext cx="11593288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Ímãs se orientam segundo a orientação das linhas de indução (linhas de campo magnético) externas.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6094" y="2986269"/>
            <a:ext cx="5832137" cy="360121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</a:t>
            </a:r>
            <a:r>
              <a:rPr b="1" lang="pt-BR" sz="5400">
                <a:latin typeface="Calibri"/>
                <a:ea typeface="Calibri"/>
                <a:cs typeface="Calibri"/>
                <a:sym typeface="Calibri"/>
              </a:rPr>
              <a:t>etismo: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4542688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-9625" y="1268760"/>
            <a:ext cx="8893175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Imantaçã</a:t>
            </a:r>
            <a:r>
              <a:rPr b="1" lang="pt-BR" sz="4400">
                <a:solidFill>
                  <a:schemeClr val="dk1"/>
                </a:solidFill>
              </a:rPr>
              <a:t>o:</a:t>
            </a:r>
            <a:endParaRPr/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989" y="2532064"/>
            <a:ext cx="7127875" cy="43259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4542688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/>
          <p:nvPr/>
        </p:nvSpPr>
        <p:spPr>
          <a:xfrm>
            <a:off x="8616280" y="1491989"/>
            <a:ext cx="2881016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Campo magnético uniforme</a:t>
            </a:r>
            <a:endParaRPr/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9696" y="2348880"/>
            <a:ext cx="5400675" cy="398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4542688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335360" y="2005161"/>
            <a:ext cx="11665296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Situação particular: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ímã (ou fonte magnética) recebe pares de forças magnéticas (um binário de forças) – isso faz com que fontes magnéticas entrem em rotação ao serem colocados em um campo magnético externo.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3084" y="3573016"/>
            <a:ext cx="4213225" cy="280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032" y="3356863"/>
            <a:ext cx="3962400" cy="3522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10346419" y="5130825"/>
            <a:ext cx="165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/>
        </p:nvSpPr>
        <p:spPr>
          <a:xfrm>
            <a:off x="2927648" y="2348880"/>
            <a:ext cx="8893175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Fonte de campo magnético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(Experiência de Oersted)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536" y="3861048"/>
            <a:ext cx="34925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6040" y="4084899"/>
            <a:ext cx="3382963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1940892" y="1200412"/>
            <a:ext cx="11149989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 e correntes:</a:t>
            </a:r>
            <a:endParaRPr b="1"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4542688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624" y="2166381"/>
            <a:ext cx="7632700" cy="44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 txBox="1"/>
          <p:nvPr/>
        </p:nvSpPr>
        <p:spPr>
          <a:xfrm>
            <a:off x="7032104" y="2348880"/>
            <a:ext cx="4140647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O campo magnético da Terra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1940892" y="1200412"/>
            <a:ext cx="11149989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Geomagnetismo:</a:t>
            </a:r>
            <a:endParaRPr b="1" sz="5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3472513" y="632027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/>
        </p:nvSpPr>
        <p:spPr>
          <a:xfrm>
            <a:off x="407368" y="1074423"/>
            <a:ext cx="7158038" cy="7731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 iniciais:</a:t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4513263" y="3338514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4" y="2971276"/>
            <a:ext cx="3182938" cy="356393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7170738" y="4456114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8128000" y="566102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19880" y="1847535"/>
            <a:ext cx="11352300" cy="1017900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O termo </a:t>
            </a:r>
            <a:r>
              <a:rPr b="1"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magnetismo</a:t>
            </a:r>
            <a:r>
              <a:rPr b="1" lang="pt-BR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resultou do nome Magnésia, região da Ásia Menor (atual Turquia, antigo império grego), devido a um minério chamado magnetita (ímã natural) com a propriedade de atrair objetos ferrosos a distância (sem contato físico).</a:t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6353" y="2953014"/>
            <a:ext cx="47879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3609450" y="6424225"/>
            <a:ext cx="366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acao.pe.gov.br/cpar/</a:t>
            </a:r>
            <a:r>
              <a:rPr lang="pt-BR" sz="1200"/>
              <a:t>. Acesso em 31 ago. 2021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1744" y="1249492"/>
            <a:ext cx="4249738" cy="3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0"/>
          <p:cNvSpPr txBox="1"/>
          <p:nvPr/>
        </p:nvSpPr>
        <p:spPr>
          <a:xfrm>
            <a:off x="407368" y="5229200"/>
            <a:ext cx="115212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Terra comporta-se como um enorme ímã. Uma vez que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magnéticos opostos se atraem, o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Norte da agulha magnética da bússola aponta para o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Sul magnético terrestre.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4454538" y="49968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76" y="1139999"/>
            <a:ext cx="3743325" cy="351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/>
        </p:nvSpPr>
        <p:spPr>
          <a:xfrm>
            <a:off x="335360" y="4653136"/>
            <a:ext cx="11521200" cy="18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Norte da bússola é aquele que aponta para a vizinhança do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Norte geográfico.</a:t>
            </a:r>
            <a:endParaRPr/>
          </a:p>
          <a:p>
            <a:pPr indent="0" lvl="0" marL="0" marR="0" rtl="0" algn="just">
              <a:spcBef>
                <a:spcPts val="1125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Isso ocorre porque nessa região o planeta apresenta um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Sul magnético</a:t>
            </a:r>
            <a:endParaRPr/>
          </a:p>
          <a:p>
            <a:pPr indent="0" lvl="0" marL="0" marR="0" rtl="0" algn="just">
              <a:spcBef>
                <a:spcPts val="1125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Terra comporta-se como um ímã gigante cujo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Sul magnético está nas proximidades do p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Norte geográfico (com desvio médio de 11,5º).</a:t>
            </a:r>
            <a:endParaRPr/>
          </a:p>
        </p:txBody>
      </p:sp>
      <p:sp>
        <p:nvSpPr>
          <p:cNvPr id="274" name="Google Shape;274;p21"/>
          <p:cNvSpPr txBox="1"/>
          <p:nvPr/>
        </p:nvSpPr>
        <p:spPr>
          <a:xfrm>
            <a:off x="4309975" y="44296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/>
        </p:nvSpPr>
        <p:spPr>
          <a:xfrm>
            <a:off x="1783291" y="1014397"/>
            <a:ext cx="10329396" cy="817563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Geomagnetismo: magnetismo terrestre</a:t>
            </a:r>
            <a:endParaRPr/>
          </a:p>
        </p:txBody>
      </p:sp>
      <p:sp>
        <p:nvSpPr>
          <p:cNvPr id="283" name="Google Shape;283;p22"/>
          <p:cNvSpPr/>
          <p:nvPr/>
        </p:nvSpPr>
        <p:spPr>
          <a:xfrm>
            <a:off x="5006975" y="4397375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2065" y="1897456"/>
            <a:ext cx="2879725" cy="210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1619" y="4618254"/>
            <a:ext cx="2752725" cy="20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6364" y="3990975"/>
            <a:ext cx="1296987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3839" y="4005264"/>
            <a:ext cx="11525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/>
          <p:nvPr/>
        </p:nvSpPr>
        <p:spPr>
          <a:xfrm>
            <a:off x="3390900" y="2806700"/>
            <a:ext cx="5143500" cy="158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9" name="Google Shape;289;p22"/>
          <p:cNvGraphicFramePr/>
          <p:nvPr/>
        </p:nvGraphicFramePr>
        <p:xfrm>
          <a:off x="1804988" y="5300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{CFC56E7F-A427-4A14-9B72-8959724DB1BF}</a:tableStyleId>
              </a:tblPr>
              <a:tblGrid>
                <a:gridCol w="1535100"/>
                <a:gridCol w="2090750"/>
                <a:gridCol w="2076450"/>
              </a:tblGrid>
              <a:tr h="71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b="1" lang="pt-BR">
                          <a:solidFill>
                            <a:srgbClr val="333333"/>
                          </a:solidFill>
                        </a:rPr>
                        <a:t>o</a:t>
                      </a: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 magnético </a:t>
                      </a:r>
                      <a:r>
                        <a:rPr b="1" lang="pt-BR">
                          <a:solidFill>
                            <a:srgbClr val="333333"/>
                          </a:solidFill>
                        </a:rPr>
                        <a:t>N</a:t>
                      </a: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orte</a:t>
                      </a:r>
                      <a:endParaRPr/>
                    </a:p>
                  </a:txBody>
                  <a:tcPr marT="209150" marB="46800" marR="90000" marL="9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(2001)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81° 18′ N 110° 48′ W</a:t>
                      </a:r>
                      <a:endParaRPr/>
                    </a:p>
                  </a:txBody>
                  <a:tcPr marT="209150" marB="46800" marR="90000" marL="9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(2004)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82° 18′ N 113° 24′ W</a:t>
                      </a:r>
                      <a:endParaRPr/>
                    </a:p>
                  </a:txBody>
                  <a:tcPr marT="209150" marB="46800" marR="90000" marL="9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99"/>
                    </a:solidFill>
                  </a:tcPr>
                </a:tc>
              </a:tr>
              <a:tr h="709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b="1" lang="pt-BR">
                          <a:solidFill>
                            <a:srgbClr val="333333"/>
                          </a:solidFill>
                        </a:rPr>
                        <a:t>o</a:t>
                      </a: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 magnético </a:t>
                      </a:r>
                      <a:r>
                        <a:rPr b="1" lang="pt-BR">
                          <a:solidFill>
                            <a:srgbClr val="333333"/>
                          </a:solidFill>
                        </a:rPr>
                        <a:t>S</a:t>
                      </a: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</a:t>
                      </a:r>
                      <a:endParaRPr/>
                    </a:p>
                  </a:txBody>
                  <a:tcPr marT="209150" marB="46800" marR="90000" marL="9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(1998)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64° 36′ S 138° 30′ E</a:t>
                      </a:r>
                      <a:endParaRPr/>
                    </a:p>
                  </a:txBody>
                  <a:tcPr marT="209150" marB="46800" marR="90000" marL="9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(2004)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5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pt-BR" sz="14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63° 30′ S 138° 0′ E</a:t>
                      </a:r>
                      <a:endParaRPr/>
                    </a:p>
                  </a:txBody>
                  <a:tcPr marT="209150" marB="46800" marR="90000" marL="90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99"/>
                    </a:solidFill>
                  </a:tcPr>
                </a:tc>
              </a:tr>
            </a:tbl>
          </a:graphicData>
        </a:graphic>
      </p:graphicFrame>
      <p:pic>
        <p:nvPicPr>
          <p:cNvPr id="290" name="Google Shape;29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97646" y="1957388"/>
            <a:ext cx="3455987" cy="31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79595" y="1958254"/>
            <a:ext cx="2459037" cy="2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 txBox="1"/>
          <p:nvPr/>
        </p:nvSpPr>
        <p:spPr>
          <a:xfrm>
            <a:off x="10524124" y="3429000"/>
            <a:ext cx="166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/>
          <p:nvPr/>
        </p:nvSpPr>
        <p:spPr>
          <a:xfrm>
            <a:off x="1524001" y="1484314"/>
            <a:ext cx="8893175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 b="4438" l="6561" r="6673" t="3649"/>
          <a:stretch/>
        </p:blipFill>
        <p:spPr>
          <a:xfrm>
            <a:off x="1720850" y="2276476"/>
            <a:ext cx="3538538" cy="417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4">
            <a:alphaModFix/>
          </a:blip>
          <a:srcRect b="0" l="0" r="2459" t="0"/>
          <a:stretch/>
        </p:blipFill>
        <p:spPr>
          <a:xfrm>
            <a:off x="5592316" y="2492376"/>
            <a:ext cx="4608140" cy="38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3"/>
          <p:cNvSpPr txBox="1"/>
          <p:nvPr/>
        </p:nvSpPr>
        <p:spPr>
          <a:xfrm>
            <a:off x="1783291" y="1014397"/>
            <a:ext cx="10329396" cy="817563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Geomagnetismo: auroras polares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3"/>
          <p:cNvSpPr txBox="1"/>
          <p:nvPr/>
        </p:nvSpPr>
        <p:spPr>
          <a:xfrm>
            <a:off x="4542688" y="64578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/>
          <p:nvPr/>
        </p:nvSpPr>
        <p:spPr>
          <a:xfrm>
            <a:off x="1775322" y="4110273"/>
            <a:ext cx="5544616" cy="231050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Auroras polares: Luminescência visível resultante da excitação de átomos e moléculas da atmosfera, quando bombardeados por partículas carregadas expelidas do Sol e deflectidas pelo campo geomagnético.</a:t>
            </a:r>
            <a:endParaRPr/>
          </a:p>
        </p:txBody>
      </p:sp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6251" y="4110275"/>
            <a:ext cx="3384550" cy="217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6240" y="1340768"/>
            <a:ext cx="3384550" cy="265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/>
        </p:nvSpPr>
        <p:spPr>
          <a:xfrm>
            <a:off x="1775322" y="1430436"/>
            <a:ext cx="6264696" cy="26798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 de alta energia aprisionadas no campo magnético da Terra (descobertos por James Van Allen em 1958, a partir das primeiras observações da Terra feitas por satélite, os cinturões marcam o início da investigação moderna em física espacial).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8256350" y="6396600"/>
            <a:ext cx="338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https://www1.educacao.pe.gov.br/cpar/</a:t>
            </a:r>
            <a:r>
              <a:rPr lang="pt-BR" sz="1200"/>
              <a:t>. Acesso em 31  ago. 2021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/>
          <p:nvPr/>
        </p:nvSpPr>
        <p:spPr>
          <a:xfrm>
            <a:off x="1573570" y="908720"/>
            <a:ext cx="71580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Fenômenos geomagnéticos:</a:t>
            </a:r>
            <a:endParaRPr/>
          </a:p>
        </p:txBody>
      </p:sp>
      <p:pic>
        <p:nvPicPr>
          <p:cNvPr id="321" name="Google Shape;3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900" y="4103689"/>
            <a:ext cx="3492500" cy="204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/>
          <p:nvPr/>
        </p:nvSpPr>
        <p:spPr>
          <a:xfrm>
            <a:off x="2122950" y="6200776"/>
            <a:ext cx="2331600" cy="325500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Aurora boreal – polo Norte</a:t>
            </a:r>
            <a:endParaRPr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8114" y="4129089"/>
            <a:ext cx="36036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5"/>
          <p:cNvSpPr txBox="1"/>
          <p:nvPr/>
        </p:nvSpPr>
        <p:spPr>
          <a:xfrm>
            <a:off x="7208438" y="6196026"/>
            <a:ext cx="2163000" cy="325500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Aurora austral – polo Sul</a:t>
            </a:r>
            <a:endParaRPr/>
          </a:p>
        </p:txBody>
      </p:sp>
      <p:sp>
        <p:nvSpPr>
          <p:cNvPr id="325" name="Google Shape;325;p25"/>
          <p:cNvSpPr txBox="1"/>
          <p:nvPr/>
        </p:nvSpPr>
        <p:spPr>
          <a:xfrm>
            <a:off x="407368" y="1768476"/>
            <a:ext cx="11593288" cy="2284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	A aurora, que deve seu nome à deusa romana do amanhecer, ocorre quando velozes fluxos de prótons e elétrons vindos do Sol são guiados pelo campo magnético da Terra e se chocam com os átomos e moléculas atmosféricos.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Suas diversas formas, cores e estruturas têm fascinado durante séculos o ser humano. O fenômeno é mais visível normalmente de setembro a outubro e de março a abril.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Conhecida como "boreal" no Norte e "austral" no Sul, a aurora não é um fenômeno exclusivo da Terra. Outros planetas, como Marte e Saturno, são iluminados também pelo seu brilho. </a:t>
            </a:r>
            <a:endParaRPr/>
          </a:p>
        </p:txBody>
      </p:sp>
      <p:sp>
        <p:nvSpPr>
          <p:cNvPr id="326" name="Google Shape;326;p25"/>
          <p:cNvSpPr txBox="1"/>
          <p:nvPr/>
        </p:nvSpPr>
        <p:spPr>
          <a:xfrm>
            <a:off x="4454538" y="64887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6002" y="4625926"/>
            <a:ext cx="4932363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9015" y="2349452"/>
            <a:ext cx="201612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7301" y="2420888"/>
            <a:ext cx="2160588" cy="194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4152" y="2420888"/>
            <a:ext cx="2519363" cy="194468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6"/>
          <p:cNvSpPr txBox="1"/>
          <p:nvPr/>
        </p:nvSpPr>
        <p:spPr>
          <a:xfrm>
            <a:off x="1415480" y="885776"/>
            <a:ext cx="7158037" cy="9366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Fenômenos </a:t>
            </a:r>
            <a:r>
              <a:rPr b="1" lang="pt-BR" sz="4000"/>
              <a:t>m</a:t>
            </a:r>
            <a:r>
              <a:rPr b="1" lang="pt-BR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agnéticos:</a:t>
            </a:r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4454538" y="6488700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 txBox="1"/>
          <p:nvPr/>
        </p:nvSpPr>
        <p:spPr>
          <a:xfrm>
            <a:off x="1920477" y="1111416"/>
            <a:ext cx="7158037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Fontes do campo magnético:</a:t>
            </a:r>
            <a:endParaRPr/>
          </a:p>
        </p:txBody>
      </p:sp>
      <p:sp>
        <p:nvSpPr>
          <p:cNvPr id="347" name="Google Shape;347;p27"/>
          <p:cNvSpPr/>
          <p:nvPr/>
        </p:nvSpPr>
        <p:spPr>
          <a:xfrm>
            <a:off x="6894337" y="2505846"/>
            <a:ext cx="3671888" cy="1248676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Carga em repouso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Campo elétrico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Carga em movimento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Campo elétrico e campo magnético</a:t>
            </a:r>
            <a:endParaRPr/>
          </a:p>
        </p:txBody>
      </p:sp>
      <p:pic>
        <p:nvPicPr>
          <p:cNvPr id="348" name="Google Shape;3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477" y="4579914"/>
            <a:ext cx="1944688" cy="192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4037" y="2372947"/>
            <a:ext cx="24193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7050" y="2372947"/>
            <a:ext cx="2271712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7"/>
          <p:cNvSpPr/>
          <p:nvPr/>
        </p:nvSpPr>
        <p:spPr>
          <a:xfrm>
            <a:off x="1596627" y="2144688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 txBox="1"/>
          <p:nvPr/>
        </p:nvSpPr>
        <p:spPr>
          <a:xfrm>
            <a:off x="1952228" y="4076676"/>
            <a:ext cx="5808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1. Fio retilíneo e longo percorrido por correntes elétricas (i)</a:t>
            </a:r>
            <a:endParaRPr/>
          </a:p>
        </p:txBody>
      </p:sp>
      <p:sp>
        <p:nvSpPr>
          <p:cNvPr id="353" name="Google Shape;353;p27"/>
          <p:cNvSpPr/>
          <p:nvPr/>
        </p:nvSpPr>
        <p:spPr>
          <a:xfrm>
            <a:off x="8184753" y="4496417"/>
            <a:ext cx="2303463" cy="2172006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Direção e sentido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Regra da mão direita</a:t>
            </a:r>
            <a:endParaRPr/>
          </a:p>
        </p:txBody>
      </p:sp>
      <p:pic>
        <p:nvPicPr>
          <p:cNvPr id="354" name="Google Shape;35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6603" y="5084738"/>
            <a:ext cx="180022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87990" y="5008538"/>
            <a:ext cx="14097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20927" y="4508477"/>
            <a:ext cx="2592388" cy="203358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7"/>
          <p:cNvSpPr txBox="1"/>
          <p:nvPr/>
        </p:nvSpPr>
        <p:spPr>
          <a:xfrm>
            <a:off x="439350" y="5394175"/>
            <a:ext cx="140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https://www1.educacao.pe.gov.br/cpar/</a:t>
            </a:r>
            <a:r>
              <a:rPr lang="pt-BR" sz="1200"/>
              <a:t>. Acesso em 31  ago. 2021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"/>
          <p:cNvSpPr txBox="1"/>
          <p:nvPr/>
        </p:nvSpPr>
        <p:spPr>
          <a:xfrm>
            <a:off x="1918368" y="1527544"/>
            <a:ext cx="8118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2. Fio em formato de </a:t>
            </a:r>
            <a:r>
              <a:rPr b="1" lang="pt-BR" sz="1800">
                <a:solidFill>
                  <a:srgbClr val="292929"/>
                </a:solidFill>
              </a:rPr>
              <a:t>e</a:t>
            </a:r>
            <a:r>
              <a:rPr b="1" lang="pt-BR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spira </a:t>
            </a:r>
            <a:r>
              <a:rPr b="1" lang="pt-BR" sz="1800">
                <a:solidFill>
                  <a:srgbClr val="292929"/>
                </a:solidFill>
              </a:rPr>
              <a:t>c</a:t>
            </a:r>
            <a:r>
              <a:rPr b="1" lang="pt-BR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ircular percorrido por correntes elétricas (i)</a:t>
            </a:r>
            <a:endParaRPr/>
          </a:p>
        </p:txBody>
      </p:sp>
      <p:pic>
        <p:nvPicPr>
          <p:cNvPr id="366" name="Google Shape;3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0282" y="1976012"/>
            <a:ext cx="1845523" cy="129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8369" y="2310335"/>
            <a:ext cx="2333625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/>
          <p:nvPr/>
        </p:nvSpPr>
        <p:spPr>
          <a:xfrm>
            <a:off x="7752431" y="1976012"/>
            <a:ext cx="2303462" cy="2172006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Direção e </a:t>
            </a:r>
            <a:r>
              <a:rPr b="1" lang="pt-BR" sz="1500">
                <a:solidFill>
                  <a:srgbClr val="292929"/>
                </a:solidFill>
              </a:rPr>
              <a:t>s</a:t>
            </a: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Regra da </a:t>
            </a:r>
            <a:r>
              <a:rPr b="1" lang="pt-BR" sz="1500">
                <a:solidFill>
                  <a:srgbClr val="FF0000"/>
                </a:solidFill>
              </a:rPr>
              <a:t>m</a:t>
            </a: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ão </a:t>
            </a:r>
            <a:r>
              <a:rPr b="1" lang="pt-BR" sz="1500">
                <a:solidFill>
                  <a:srgbClr val="FF0000"/>
                </a:solidFill>
              </a:rPr>
              <a:t>d</a:t>
            </a: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ireita</a:t>
            </a:r>
            <a:endParaRPr/>
          </a:p>
        </p:txBody>
      </p:sp>
      <p:pic>
        <p:nvPicPr>
          <p:cNvPr id="369" name="Google Shape;36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4232" y="2492896"/>
            <a:ext cx="14763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18142" y="3360408"/>
            <a:ext cx="2069102" cy="95017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 txBox="1"/>
          <p:nvPr/>
        </p:nvSpPr>
        <p:spPr>
          <a:xfrm>
            <a:off x="2008856" y="4470921"/>
            <a:ext cx="3535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3. Junção de espiras: </a:t>
            </a:r>
            <a:r>
              <a:rPr b="1" lang="pt-BR" sz="1800">
                <a:solidFill>
                  <a:srgbClr val="292929"/>
                </a:solidFill>
              </a:rPr>
              <a:t>b</a:t>
            </a:r>
            <a:r>
              <a:rPr b="1" lang="pt-BR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obinas </a:t>
            </a:r>
            <a:endParaRPr/>
          </a:p>
        </p:txBody>
      </p:sp>
      <p:sp>
        <p:nvSpPr>
          <p:cNvPr id="372" name="Google Shape;372;p28"/>
          <p:cNvSpPr/>
          <p:nvPr/>
        </p:nvSpPr>
        <p:spPr>
          <a:xfrm>
            <a:off x="7752431" y="4530300"/>
            <a:ext cx="2303462" cy="2172006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Direção e </a:t>
            </a:r>
            <a:r>
              <a:rPr b="1" lang="pt-BR" sz="1500">
                <a:solidFill>
                  <a:srgbClr val="292929"/>
                </a:solidFill>
              </a:rPr>
              <a:t>s</a:t>
            </a: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Regra da </a:t>
            </a:r>
            <a:r>
              <a:rPr b="1" lang="pt-BR" sz="1500">
                <a:solidFill>
                  <a:srgbClr val="FF0000"/>
                </a:solidFill>
              </a:rPr>
              <a:t>m</a:t>
            </a: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ão </a:t>
            </a:r>
            <a:r>
              <a:rPr b="1" lang="pt-BR" sz="1500">
                <a:solidFill>
                  <a:srgbClr val="FF0000"/>
                </a:solidFill>
              </a:rPr>
              <a:t>d</a:t>
            </a: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ireita</a:t>
            </a:r>
            <a:endParaRPr/>
          </a:p>
        </p:txBody>
      </p:sp>
      <p:pic>
        <p:nvPicPr>
          <p:cNvPr id="373" name="Google Shape;37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39769" y="5047185"/>
            <a:ext cx="18002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18368" y="5058297"/>
            <a:ext cx="2160588" cy="168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10757" y="4686822"/>
            <a:ext cx="2592387" cy="208756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8"/>
          <p:cNvSpPr txBox="1"/>
          <p:nvPr/>
        </p:nvSpPr>
        <p:spPr>
          <a:xfrm>
            <a:off x="263925" y="5666175"/>
            <a:ext cx="1575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https://www1.educacao.pe.gov.br/cpar/</a:t>
            </a:r>
            <a:r>
              <a:rPr lang="pt-BR" sz="1200"/>
              <a:t>. Acesso em 31  ago. 2021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128" y="4031135"/>
            <a:ext cx="2365375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528" y="1484784"/>
            <a:ext cx="48291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9"/>
          <p:cNvSpPr txBox="1"/>
          <p:nvPr/>
        </p:nvSpPr>
        <p:spPr>
          <a:xfrm>
            <a:off x="1925315" y="1484784"/>
            <a:ext cx="16557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4. Solenóides</a:t>
            </a:r>
            <a:endParaRPr/>
          </a:p>
        </p:txBody>
      </p:sp>
      <p:pic>
        <p:nvPicPr>
          <p:cNvPr id="387" name="Google Shape;38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8840" y="4139085"/>
            <a:ext cx="2520950" cy="219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0252" y="1594321"/>
            <a:ext cx="3087688" cy="207803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9"/>
          <p:cNvSpPr/>
          <p:nvPr/>
        </p:nvSpPr>
        <p:spPr>
          <a:xfrm>
            <a:off x="7824465" y="4065112"/>
            <a:ext cx="2303462" cy="2172006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Módulo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Direção e </a:t>
            </a:r>
            <a:r>
              <a:rPr b="1" lang="pt-BR" sz="1500">
                <a:solidFill>
                  <a:srgbClr val="292929"/>
                </a:solidFill>
              </a:rPr>
              <a:t>s</a:t>
            </a:r>
            <a:r>
              <a:rPr b="1" lang="pt-BR" sz="15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entido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Regra da </a:t>
            </a:r>
            <a:r>
              <a:rPr b="1" lang="pt-BR" sz="1500">
                <a:solidFill>
                  <a:srgbClr val="FF0000"/>
                </a:solidFill>
              </a:rPr>
              <a:t>m</a:t>
            </a: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ão </a:t>
            </a:r>
            <a:r>
              <a:rPr b="1" lang="pt-BR" sz="1500">
                <a:solidFill>
                  <a:srgbClr val="FF0000"/>
                </a:solidFill>
              </a:rPr>
              <a:t>d</a:t>
            </a:r>
            <a:r>
              <a:rPr b="1" lang="pt-BR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ireita</a:t>
            </a:r>
            <a:endParaRPr/>
          </a:p>
        </p:txBody>
      </p:sp>
      <p:pic>
        <p:nvPicPr>
          <p:cNvPr id="390" name="Google Shape;39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0365" y="4581996"/>
            <a:ext cx="182880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9"/>
          <p:cNvSpPr txBox="1"/>
          <p:nvPr/>
        </p:nvSpPr>
        <p:spPr>
          <a:xfrm>
            <a:off x="4403700" y="6331425"/>
            <a:ext cx="338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https://www1.educacao.pe.gov.br/cpar/</a:t>
            </a:r>
            <a:r>
              <a:rPr lang="pt-BR" sz="1200"/>
              <a:t>. Acesso em 31  ago. 2021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4482976" y="1645245"/>
            <a:ext cx="6134100" cy="2735262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2458914" y="929783"/>
            <a:ext cx="7158037" cy="7651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Propriedades magnéticas:</a:t>
            </a:r>
            <a:endParaRPr/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6126" y="1788121"/>
            <a:ext cx="2520950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9952" y="6253757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9952" y="5750520"/>
            <a:ext cx="28479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2977" y="5245695"/>
            <a:ext cx="284797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/>
          <p:nvPr/>
        </p:nvSpPr>
        <p:spPr>
          <a:xfrm>
            <a:off x="2458914" y="2983507"/>
            <a:ext cx="5578475" cy="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16689" y="5677495"/>
            <a:ext cx="3014663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7164" y="6253758"/>
            <a:ext cx="294957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/>
          <p:nvPr/>
        </p:nvSpPr>
        <p:spPr>
          <a:xfrm>
            <a:off x="1568326" y="2985205"/>
            <a:ext cx="252290" cy="279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/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5263" y="5172671"/>
            <a:ext cx="3024188" cy="4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46127" y="3012083"/>
            <a:ext cx="1087437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46127" y="5245696"/>
            <a:ext cx="2236787" cy="144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84576" y="1716683"/>
            <a:ext cx="1230312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4511552" y="3011632"/>
            <a:ext cx="6084887" cy="1248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O mineral apresenta forma cristalina isométrica, geralmente na forma octaédrica. É um material quebradiço, fortemente magnético, de cor preta, de brilho metálico, com densidade de 5,18 g/cm</a:t>
            </a:r>
            <a:r>
              <a:rPr b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A magnetita é a pedra-ímã mais magnética de todos os minerais da Terra e por conta dessa capacidade ela foi utilizada para a fabricação de bússolas.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5879976" y="1700808"/>
            <a:ext cx="4716462" cy="129484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pt-BR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pt-BR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agnetita</a:t>
            </a: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é um mineral magnético formado pelos óxidos de ferro II e III cuja fórmula química é Fe</a:t>
            </a:r>
            <a:r>
              <a:rPr b="1" lang="pt-BR" sz="11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11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A magnetita apresenta na sua composição, aproximadamente,  69% de FeO e 31% de Fe</a:t>
            </a:r>
            <a:r>
              <a:rPr b="1" lang="pt-BR" sz="11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pt-BR" sz="11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ou 26,7% de ferro e 72,4% de oxigênio.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98651" y="3012083"/>
            <a:ext cx="1439862" cy="12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1963614" y="4669432"/>
            <a:ext cx="1439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1. Polaridade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8011989" y="4669432"/>
            <a:ext cx="1999307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3. Inseparabilidade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914776" y="4669432"/>
            <a:ext cx="1717563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Times New Roman"/>
              <a:buNone/>
            </a:pPr>
            <a:r>
              <a:rPr b="1" lang="pt-BR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2. Atratibilidade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0617075" y="5413113"/>
            <a:ext cx="136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https://www1.educacao.pe.gov.br/cpar/</a:t>
            </a:r>
            <a:r>
              <a:rPr lang="pt-BR" sz="1200"/>
              <a:t>. Acesso em 31 ago. 2021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97" name="Google Shape;397;p30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</a:rPr>
              <a:t>Curso de Física</a:t>
            </a:r>
            <a:r>
              <a:rPr lang="pt-BR" sz="2500">
                <a:solidFill>
                  <a:schemeClr val="dk1"/>
                </a:solidFill>
              </a:rPr>
              <a:t>. São Paulo: Ed. Scipione, 2000. v. 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GASPAR, Alberto.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1.ed. São Paulo: Ática, 2000.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HEWITT, P. G. </a:t>
            </a:r>
            <a:r>
              <a:rPr b="1" lang="pt-BR" sz="2500">
                <a:solidFill>
                  <a:schemeClr val="dk1"/>
                </a:solidFill>
              </a:rPr>
              <a:t>Física conceitual</a:t>
            </a:r>
            <a:r>
              <a:rPr lang="pt-BR" sz="2500">
                <a:solidFill>
                  <a:schemeClr val="dk1"/>
                </a:solidFill>
              </a:rPr>
              <a:t>. 9. ed. Porto Alegre: Bookman, 2002.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</a:rPr>
              <a:t>Física aula por aula</a:t>
            </a:r>
            <a:r>
              <a:rPr lang="pt-BR" sz="2500">
                <a:solidFill>
                  <a:schemeClr val="dk1"/>
                </a:solidFill>
              </a:rPr>
              <a:t>. São Paulo: FTD, 2010.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3863975" y="927100"/>
            <a:ext cx="4751387" cy="70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 </a:t>
            </a:r>
            <a:r>
              <a:rPr b="1" lang="pt-BR" sz="28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agnético dos </a:t>
            </a:r>
            <a:r>
              <a:rPr b="1" lang="pt-BR" sz="2800"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mãs: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5254625" y="5588000"/>
            <a:ext cx="9144000" cy="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976" y="1773238"/>
            <a:ext cx="2303463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6342063" y="5021264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3975" y="3573463"/>
            <a:ext cx="6408738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7256463" y="4208464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3338" y="1773239"/>
            <a:ext cx="38163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896016" y="1819275"/>
            <a:ext cx="1591200" cy="1172100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Times New Roman"/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Polo Norte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Times New Roman"/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Linhas de saída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t/>
            </a:r>
            <a:endParaRPr b="1" sz="1000">
              <a:solidFill>
                <a:srgbClr val="2929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Times New Roman"/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Polo Sul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500"/>
              <a:buFont typeface="Times New Roman"/>
              <a:buNone/>
            </a:pPr>
            <a:r>
              <a:rPr b="1" lang="pt-BR" sz="15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Linhas de entrada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690689" y="3075179"/>
            <a:ext cx="2016125" cy="2495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Campo magnético</a:t>
            </a:r>
            <a:r>
              <a:rPr b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é a região do espaço em torno de um condutor percorrido por corrente elétrica ou em torno de um ímã. Para cada ponto do campo magnético, existe um vetor </a:t>
            </a:r>
            <a:r>
              <a:rPr b="1" i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, denominado vetor campo magnético.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No SI, a unidade do vetor </a:t>
            </a:r>
            <a:r>
              <a:rPr b="1" i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lang="pt-BR" sz="13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é o Tesla (T).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2313" y="5589588"/>
            <a:ext cx="1295400" cy="119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10429875" y="3902025"/>
            <a:ext cx="149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2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https://www1.educacao.pe.gov.br/cpar/</a:t>
            </a:r>
            <a:r>
              <a:rPr lang="pt-BR" sz="1200"/>
              <a:t>. Acesso em 31 ago. 2021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1501247" y="1124744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lang="pt-BR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</a:t>
            </a:r>
            <a:r>
              <a:rPr lang="pt-BR" sz="6000"/>
              <a:t>ismo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1501247" y="2297907"/>
            <a:ext cx="9144000" cy="5373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Como surge o magnetismo?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Cargas elétricas em movimento;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Formação de campos magnéticos;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Átomos / </a:t>
            </a:r>
            <a:r>
              <a:rPr lang="pt-BR" sz="2400">
                <a:solidFill>
                  <a:schemeClr val="dk1"/>
                </a:solidFill>
              </a:rPr>
              <a:t>m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oléculas / </a:t>
            </a:r>
            <a:r>
              <a:rPr lang="pt-BR" sz="2400">
                <a:solidFill>
                  <a:schemeClr val="dk1"/>
                </a:solidFill>
              </a:rPr>
              <a:t>o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bjetos;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Formados por cargas </a:t>
            </a:r>
            <a:r>
              <a:rPr lang="pt-BR" sz="2400">
                <a:solidFill>
                  <a:schemeClr val="dk1"/>
                </a:solidFill>
              </a:rPr>
              <a:t>e</a:t>
            </a: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létricas em movimento;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Campos magnéticos.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5889199" y="3220243"/>
            <a:ext cx="278809" cy="388940"/>
          </a:xfrm>
          <a:prstGeom prst="downArrow">
            <a:avLst>
              <a:gd fmla="val 50000" name="adj1"/>
              <a:gd fmla="val 50008" name="adj2"/>
            </a:avLst>
          </a:prstGeom>
          <a:solidFill>
            <a:srgbClr val="2A5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5889199" y="4725144"/>
            <a:ext cx="287908" cy="432095"/>
          </a:xfrm>
          <a:prstGeom prst="downArrow">
            <a:avLst>
              <a:gd fmla="val 50000" name="adj1"/>
              <a:gd fmla="val 50154" name="adj2"/>
            </a:avLst>
          </a:prstGeom>
          <a:solidFill>
            <a:srgbClr val="2A5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880100" y="5445224"/>
            <a:ext cx="297007" cy="432147"/>
          </a:xfrm>
          <a:prstGeom prst="downArrow">
            <a:avLst>
              <a:gd fmla="val 50000" name="adj1"/>
              <a:gd fmla="val 50154" name="adj2"/>
            </a:avLst>
          </a:prstGeom>
          <a:solidFill>
            <a:srgbClr val="2A5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479376" y="2204864"/>
            <a:ext cx="11449272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t-BR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todo átomo é magnético por que poucos materiais são magnéticos?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 maior parte dos materiais, os átomos estão dispostos aleatoriamente, fazendo com que a soma dos campos magnéticos de todos os átomos do material seja nulo e o material seja não magnetizado;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Para alguns materiais (ditos materiais ferromagnéticos: Fe, Ni e Co) podemos orientar os átomos, deixando esses em uma direção determinada;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Isso faz com que a soma dos campos magnéticos dos átomos do material deixe de ser nulo, tornando o material magnético.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335360" y="2018705"/>
            <a:ext cx="11377264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material magnetizado (ex: um ímã) é aquele que possui seus átomos numa dada orientação;</a:t>
            </a:r>
            <a:endParaRPr/>
          </a:p>
          <a:p>
            <a:pPr indent="-457200" lvl="0" marL="457200" marR="0" rt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 material pode ser magnetizado: basta que orientemos seus átomos através da aplicação de um campo magnético externo forte o suficiente para orientar seus átomos;</a:t>
            </a:r>
            <a:endParaRPr/>
          </a:p>
          <a:p>
            <a:pPr indent="-457200" lvl="0" marL="457200" marR="0" rtl="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 material pode ser desmagnetizado: basta que desorientemos seus átomos, seja por ação mecânica (choques mecânicos) ou por ação de agitação térmica (aquecimento do material).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/>
        </p:nvSpPr>
        <p:spPr>
          <a:xfrm>
            <a:off x="111983" y="2018705"/>
            <a:ext cx="11744657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pt-BR" sz="3600" u="sng">
                <a:solidFill>
                  <a:schemeClr val="dk1"/>
                </a:solidFill>
              </a:rPr>
              <a:t>mãs</a:t>
            </a: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Objeto com capacidade de atrair materiais ferrosos através de sua magnetização.</a:t>
            </a:r>
            <a:endParaRPr/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0" y="3284539"/>
            <a:ext cx="3455988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6364" y="3284539"/>
            <a:ext cx="3602037" cy="30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4559863" y="63087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263352" y="2132856"/>
            <a:ext cx="11593288" cy="537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 u="sng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Como um ímã é formado?</a:t>
            </a:r>
            <a:endParaRPr/>
          </a:p>
          <a:p>
            <a:pPr indent="-203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Uma amostra de material ferromagnético tem seus átomos orientados;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material se torna magnetizado;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lang="pt-BR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o material for mantido fisicamente estável (mantendo os átomos orientados), teremos um ímã.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-13429" y="1052736"/>
            <a:ext cx="9144000" cy="965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b="1" lang="pt-BR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Magnetismo: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2005-06-20T22:12:43Z</dcterms:created>
  <dc:creator>home</dc:creator>
</cp:coreProperties>
</file>