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11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jpeg" ContentType="image/jpeg"/>
  <Override PartName="/ppt/media/image9.png" ContentType="image/png"/>
  <Override PartName="/ppt/media/image14.png" ContentType="image/png"/>
  <Override PartName="/ppt/media/image10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FD869A-4844-4473-ADD5-C69B1489CD0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820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F044F0-76F7-4095-8C60-3A1F167C6D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9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C7B348-B53B-484D-BDF8-7BD0C27F6A4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9472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608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820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9472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608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9D8597-AE76-4DB8-A1C6-D65BEF087BE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2769A13-886B-4B04-9B6B-E6AEB53D90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B66242B-48E3-440B-91F2-EB8375C005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060E02C-FABC-4A02-909E-E6763614898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07ACF91-E02D-4C60-BE09-B04137A063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BF70BF6-FB65-4A8D-9FCD-F997190077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20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D0D02E2-D443-4547-87C7-EF225DD13D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8507AC5-89F9-4E4B-B1DD-75ABC6AD82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7CA9D2-9630-4C9F-94B1-293FD4B6A7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69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947447D-D7BE-4766-9F02-66ACB836C1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912109-56BD-4D78-9253-E2759A7AD8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820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E0D2FE0-EE25-4202-BCBC-0DA3894446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69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9ECFA79-35A7-4DDC-9E2B-42ECA673067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9472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9608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820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9472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59608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CD86642-411D-425E-8543-A52AF920AFD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FB1F5B9-74EF-42E9-A9C4-1E12CFA874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27E2574-C8D8-468D-879C-221B1E235D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B6BD507-6CCA-4CD4-B055-4C9477039E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C472B53-D292-410B-9594-856938CAF9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47DDED0-E98F-4875-A4AD-AE100BAADDB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1C6173-D7B0-471C-A373-E8CEF735AA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2820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3BDED98-80C5-4829-8964-A6CDC839145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F2A1145-6218-46D9-AE5D-2A64B05669B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69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EA95548-1944-4899-B477-7309AEE58F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051488F-9ADE-40B6-84B6-BB3B219064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820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8E3C110-AD73-456A-9F13-D19A39AE10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69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CE267FF-46FB-472B-B80B-8E659148DD6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9472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9608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820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9472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59608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E20EDE4-AF22-44C7-86A9-259B4334A64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E1B320E-E7A3-4A79-BD39-D79851950D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E25EB81-1E11-4932-AF6F-C84321AC03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95CA4B1-2318-43B7-99C9-EE9B6408E2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0E2932-386F-4738-AA9E-0219848C22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F897425-53A4-416C-A89A-9A2260BBE0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69F13FC-938E-4C4F-A7DD-81D4898C15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2820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202EB2F-0BC8-4C85-9CD7-13A4C7DF82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8EE2706-C4A1-4A3C-A4BA-9BEEC6B181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69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BEFE712-5318-40C1-BC35-877E0C75E9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CA3E20B-FB84-410C-8F9E-EC5932F6F3E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820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33740D3-3766-45DF-BC05-0DA302F683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69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DD399FD-BD6F-4234-93EB-C5B5C037859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9472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59608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2820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9472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59608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B540C3C-647F-41FD-BA25-578397B5348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D8722A4-9CEF-41CE-BF5B-4D1A661256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1CFE7E-444E-42B8-AE21-B3C7E0408F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A14DE3A-B68B-42EC-B1B1-2AAAF1098C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1AFCC17-023F-4650-99B4-874DE1A697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E79BA5D-F696-4F45-BCAB-7C5AAEE587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56C6441-F9D4-4DD5-AF46-78B47FD62A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62820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479C134-BBD6-4D0D-A99E-6A26AE9324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D06101A-AB02-4ACF-B17A-4F22C77166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669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05D6204-1A96-4473-8CA8-8B3332E8B7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6F64CBC-5636-42C1-9A5A-030C2A22F7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820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8556163-BE1B-4FE8-AA0B-821E2E1E6DC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669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31C02FE-4196-4B88-B97F-8A7A272338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20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956B04-EFD7-48B2-836E-46E5897EFA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29472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59608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2820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29472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59608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DF77639-731F-49EE-BB6E-54E9F8E8983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975F7C-43D6-49C8-AB7B-5A69E38F78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9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A1B109-B729-42E5-B0B4-FFF251D7A1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820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9C5C7C-A082-4B3C-91AC-4214D98F6D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4FD571-7786-40DF-8CB5-0F9A73373695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D1A3FC3-AF28-47CE-94F2-84024F4868E0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8876829-BB87-4D88-996A-78587A156D69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B2A650-9770-42FB-B126-00DE5F86805D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Editar estilos de texto Mestre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3"/>
          </p:nvPr>
        </p:nvSpPr>
        <p:spPr>
          <a:xfrm>
            <a:off x="62820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ftr" idx="14"/>
          </p:nvPr>
        </p:nvSpPr>
        <p:spPr>
          <a:xfrm>
            <a:off x="302868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sldNum" idx="15"/>
          </p:nvPr>
        </p:nvSpPr>
        <p:spPr>
          <a:xfrm>
            <a:off x="645768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709702C-8FBA-4793-B486-60E773B9C802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hyperlink" Target="https://www.peritoanimal.com.br/seres-decompositores-o-que-sao-tipos-e-exemplos-23245.html" TargetMode="External"/><Relationship Id="rId3" Type="http://schemas.openxmlformats.org/officeDocument/2006/relationships/hyperlink" Target="https://www.peritoanimal.com.br/seres-decompositores-o-que-sao-tipos-e-exemplos-23245.html" TargetMode="External"/><Relationship Id="rId4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 descr="Resultado de imagem para entrada e saida da celula"/>
          <p:cNvPicPr/>
          <p:nvPr/>
        </p:nvPicPr>
        <p:blipFill>
          <a:blip r:embed="rId1"/>
          <a:stretch/>
        </p:blipFill>
        <p:spPr>
          <a:xfrm>
            <a:off x="1691640" y="142560"/>
            <a:ext cx="5544000" cy="5345280"/>
          </a:xfrm>
          <a:prstGeom prst="rect">
            <a:avLst/>
          </a:prstGeom>
          <a:ln w="0">
            <a:noFill/>
          </a:ln>
        </p:spPr>
      </p:pic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55640" y="486900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Como as células se relacionam com o meio????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3251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Como são os Açucares??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Espaço Reservado para Conteúdo 5" descr=""/>
          <p:cNvPicPr/>
          <p:nvPr/>
        </p:nvPicPr>
        <p:blipFill>
          <a:blip r:embed="rId1"/>
          <a:srcRect l="3219" t="7480" r="0" b="5354"/>
          <a:stretch/>
        </p:blipFill>
        <p:spPr>
          <a:xfrm>
            <a:off x="3521160" y="1598400"/>
            <a:ext cx="5689440" cy="5123880"/>
          </a:xfrm>
          <a:prstGeom prst="rect">
            <a:avLst/>
          </a:prstGeom>
          <a:ln w="0">
            <a:noFill/>
          </a:ln>
        </p:spPr>
      </p:pic>
      <p:sp>
        <p:nvSpPr>
          <p:cNvPr id="238" name="CaixaDeTexto 1"/>
          <p:cNvSpPr/>
          <p:nvPr/>
        </p:nvSpPr>
        <p:spPr>
          <a:xfrm>
            <a:off x="67320" y="1467360"/>
            <a:ext cx="44326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Açucar = Sacarídeo = Glicídio = Carboidrato = Hidratos de carbono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Podemos ter polissacarídeos ou “desmontá-los em dissacarídeo ou monossacarídeos e montar novamente......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Imagem 9" descr=""/>
          <p:cNvPicPr/>
          <p:nvPr/>
        </p:nvPicPr>
        <p:blipFill>
          <a:blip r:embed="rId2"/>
          <a:srcRect l="41216" t="43227" r="39900" b="32162"/>
          <a:stretch/>
        </p:blipFill>
        <p:spPr>
          <a:xfrm>
            <a:off x="726120" y="4245840"/>
            <a:ext cx="1842840" cy="1799640"/>
          </a:xfrm>
          <a:prstGeom prst="rect">
            <a:avLst/>
          </a:prstGeom>
          <a:ln w="0">
            <a:noFill/>
          </a:ln>
        </p:spPr>
      </p:pic>
      <p:pic>
        <p:nvPicPr>
          <p:cNvPr id="240" name="Imagem 10" descr=""/>
          <p:cNvPicPr/>
          <p:nvPr/>
        </p:nvPicPr>
        <p:blipFill>
          <a:blip r:embed="rId3"/>
          <a:srcRect l="24524" t="60397" r="63034" b="27888"/>
          <a:stretch/>
        </p:blipFill>
        <p:spPr>
          <a:xfrm>
            <a:off x="435960" y="3364920"/>
            <a:ext cx="1214280" cy="85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3251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A montagem é um pouco diferente.....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78120" y="2199240"/>
            <a:ext cx="65764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0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Diferente da peças do lego que é só montar e desmontar, nas proteínas, gorduras e açucaras eu preciso de uma “COLA” para grudar as peças. Essa cola é a ENERGIA.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OPA!!! Então se eu “desmontar uma proteína, gordura ou açúcar eu libero??? E-N-E-R-G-I-A. Essas energia pode ser contada em calorias...por isso dizemos que um Mac Donalds tem 1500 calorias, ou seja, é a energia que ele libera quando eu “desmonta” seus componentes.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ff0000"/>
                </a:solidFill>
                <a:latin typeface="Calibri"/>
              </a:rPr>
              <a:t>Então quando eu monto proteínas, gorduras e açucares eu dou energia para montar.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ff0000"/>
                </a:solidFill>
                <a:latin typeface="Calibri"/>
              </a:rPr>
              <a:t>E quando eu desmonto, eu libero energia!!!!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Imagem 8" descr=""/>
          <p:cNvPicPr/>
          <p:nvPr/>
        </p:nvPicPr>
        <p:blipFill>
          <a:blip r:embed="rId1"/>
          <a:stretch/>
        </p:blipFill>
        <p:spPr>
          <a:xfrm>
            <a:off x="6486120" y="1774080"/>
            <a:ext cx="2657160" cy="359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3251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Mas quem monta e desmonta as Proteínas, Gorduras e Açucares??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Retângulo 1"/>
          <p:cNvSpPr/>
          <p:nvPr/>
        </p:nvSpPr>
        <p:spPr>
          <a:xfrm>
            <a:off x="6497640" y="3826800"/>
            <a:ext cx="1149120" cy="38592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Protozoários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Imagem 12" descr=""/>
          <p:cNvPicPr/>
          <p:nvPr/>
        </p:nvPicPr>
        <p:blipFill>
          <a:blip r:embed="rId1"/>
          <a:srcRect l="0" t="0" r="5211" b="0"/>
          <a:stretch/>
        </p:blipFill>
        <p:spPr>
          <a:xfrm>
            <a:off x="0" y="1325520"/>
            <a:ext cx="6329520" cy="4608360"/>
          </a:xfrm>
          <a:prstGeom prst="rect">
            <a:avLst/>
          </a:prstGeom>
          <a:ln w="0">
            <a:noFill/>
          </a:ln>
        </p:spPr>
      </p:pic>
      <p:cxnSp>
        <p:nvCxnSpPr>
          <p:cNvPr id="247" name="Conector reto 3"/>
          <p:cNvCxnSpPr/>
          <p:nvPr/>
        </p:nvCxnSpPr>
        <p:spPr>
          <a:xfrm>
            <a:off x="7659360" y="3516120"/>
            <a:ext cx="1771200" cy="1944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cxnSp>
        <p:nvCxnSpPr>
          <p:cNvPr id="248" name="Conector reto 4"/>
          <p:cNvCxnSpPr/>
          <p:nvPr/>
        </p:nvCxnSpPr>
        <p:spPr>
          <a:xfrm>
            <a:off x="9430200" y="3526560"/>
            <a:ext cx="360" cy="24516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sp>
        <p:nvSpPr>
          <p:cNvPr id="249" name="Elipse 2"/>
          <p:cNvSpPr/>
          <p:nvPr/>
        </p:nvSpPr>
        <p:spPr>
          <a:xfrm>
            <a:off x="3674880" y="2132280"/>
            <a:ext cx="4061520" cy="2994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0" name="CaixaDeTexto 4"/>
          <p:cNvSpPr/>
          <p:nvPr/>
        </p:nvSpPr>
        <p:spPr>
          <a:xfrm>
            <a:off x="482760" y="5808240"/>
            <a:ext cx="81993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Quem são os decompositores?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https://</a:t>
            </a:r>
            <a:r>
              <a:rPr b="0" lang="pt-BR" sz="18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www.peritoanimal.com.br/seres-decompositores-o-que-sao-tipos-e-exemplos-23245.html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5800" y="765000"/>
            <a:ext cx="7771680" cy="14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ffffff"/>
                </a:solidFill>
                <a:latin typeface="Calibri"/>
              </a:rPr>
              <a:t>CÉLULA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rcRect l="41067" t="39039" r="23498" b="18955"/>
          <a:stretch/>
        </p:blipFill>
        <p:spPr>
          <a:xfrm>
            <a:off x="180000" y="480240"/>
            <a:ext cx="8730000" cy="581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360000" y="636480"/>
            <a:ext cx="8459640" cy="560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11" name="CaixaDeTexto 5"/>
          <p:cNvSpPr/>
          <p:nvPr/>
        </p:nvSpPr>
        <p:spPr>
          <a:xfrm>
            <a:off x="0" y="41400"/>
            <a:ext cx="9143280" cy="22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43040" indent="-74304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Membrana plasmática (ou celular)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Película porosa, composta de proteína e lipídios.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Envolve e delimita a célula.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Controla o que entra e sai da célula (permeabilidade seletiva).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Picture 2" descr="A difusão facilitada é parecida com a simples. A diferença é que a difusão facilitada usa proteínas carregadoras. Também não há gasto de energia."/>
          <p:cNvPicPr/>
          <p:nvPr/>
        </p:nvPicPr>
        <p:blipFill>
          <a:blip r:embed="rId1"/>
          <a:stretch/>
        </p:blipFill>
        <p:spPr>
          <a:xfrm>
            <a:off x="4716000" y="4365000"/>
            <a:ext cx="4140000" cy="241632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4" descr="Resultado de imagem para membrana e bicamada lipidica"/>
          <p:cNvPicPr/>
          <p:nvPr/>
        </p:nvPicPr>
        <p:blipFill>
          <a:blip r:embed="rId2"/>
          <a:srcRect l="5724" t="35574" r="16067" b="10451"/>
          <a:stretch/>
        </p:blipFill>
        <p:spPr>
          <a:xfrm>
            <a:off x="35640" y="2277000"/>
            <a:ext cx="5328000" cy="259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" descr=""/>
          <p:cNvPicPr/>
          <p:nvPr/>
        </p:nvPicPr>
        <p:blipFill>
          <a:blip r:embed="rId1"/>
          <a:srcRect l="-1908" t="24023" r="0" b="0"/>
          <a:stretch/>
        </p:blipFill>
        <p:spPr>
          <a:xfrm>
            <a:off x="360000" y="1620000"/>
            <a:ext cx="8459640" cy="5054040"/>
          </a:xfrm>
          <a:prstGeom prst="rect">
            <a:avLst/>
          </a:prstGeom>
          <a:ln w="0">
            <a:noFill/>
          </a:ln>
        </p:spPr>
      </p:pic>
      <p:pic>
        <p:nvPicPr>
          <p:cNvPr id="215" name="" descr=""/>
          <p:cNvPicPr/>
          <p:nvPr/>
        </p:nvPicPr>
        <p:blipFill>
          <a:blip r:embed="rId2"/>
          <a:srcRect l="0" t="11027" r="0" b="0"/>
          <a:stretch/>
        </p:blipFill>
        <p:spPr>
          <a:xfrm>
            <a:off x="1940400" y="0"/>
            <a:ext cx="5079240" cy="14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3251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Compostos Orgânicos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628200" y="198000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Primeiro vamos entender do que são feitas as comidas.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Comidas são compostos orgânicos. Hummm. E o que são compostos orgânicos? São compostos que possuem </a:t>
            </a:r>
            <a:r>
              <a:rPr b="1" lang="pt-BR" sz="2800" spc="-1" strike="noStrike">
                <a:solidFill>
                  <a:srgbClr val="00b050"/>
                </a:solidFill>
                <a:latin typeface="Calibri"/>
              </a:rPr>
              <a:t>carbono (C)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 na sua composição. Dentre eles vamos focar em três: </a:t>
            </a:r>
            <a:r>
              <a:rPr b="1" lang="pt-BR" sz="2800" spc="-1" strike="noStrike">
                <a:solidFill>
                  <a:srgbClr val="ff0000"/>
                </a:solidFill>
                <a:latin typeface="Calibri"/>
              </a:rPr>
              <a:t>Proteínas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pt-BR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Gorduras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(também chamados de lipídeos) e </a:t>
            </a:r>
            <a:r>
              <a:rPr b="1" lang="pt-BR" sz="2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Açucares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(também chamados de carboidratos).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8" name="Picture 3" descr="Características dos compostos de carbono | Química orgânica | Química |  Educação"/>
          <p:cNvPicPr/>
          <p:nvPr/>
        </p:nvPicPr>
        <p:blipFill>
          <a:blip r:embed="rId1"/>
          <a:stretch/>
        </p:blipFill>
        <p:spPr>
          <a:xfrm>
            <a:off x="3893040" y="4439880"/>
            <a:ext cx="1571400" cy="218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3251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O que entender em Proteína, Gordura e Açucar?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0" y="1325520"/>
            <a:ext cx="5378760" cy="4882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Esses compostos são exatamente como o brinquedo LEGO, onde temos várias peças e podemos montá-las para fazer uma casa, um carro, ou um avião.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Nos compostos orgânicos as peças são os elementos: C, H, N, O, S, P .... E com eles montamos as proteínas, gorduras e açucares.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E podemos “desmontar” as proteínas, gorduras e açucares nos seus elementos: C, H, N, O, S, P ..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ff0000"/>
                </a:solidFill>
                <a:latin typeface="Calibri"/>
              </a:rPr>
              <a:t>Num jogo de monta e desmonta...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1" name="Imagem 3" descr=""/>
          <p:cNvPicPr/>
          <p:nvPr/>
        </p:nvPicPr>
        <p:blipFill>
          <a:blip r:embed="rId1"/>
          <a:stretch/>
        </p:blipFill>
        <p:spPr>
          <a:xfrm>
            <a:off x="6514920" y="1325520"/>
            <a:ext cx="2414160" cy="3219120"/>
          </a:xfrm>
          <a:prstGeom prst="rect">
            <a:avLst/>
          </a:prstGeom>
          <a:ln w="0">
            <a:noFill/>
          </a:ln>
        </p:spPr>
      </p:pic>
      <p:pic>
        <p:nvPicPr>
          <p:cNvPr id="222" name="Imagem 4" descr=""/>
          <p:cNvPicPr/>
          <p:nvPr/>
        </p:nvPicPr>
        <p:blipFill>
          <a:blip r:embed="rId2"/>
          <a:srcRect l="18228" t="46357" r="33165" b="30988"/>
          <a:stretch/>
        </p:blipFill>
        <p:spPr>
          <a:xfrm>
            <a:off x="4400280" y="5118120"/>
            <a:ext cx="4743000" cy="165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3251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Como são as Proteínas??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Proteínas são conjuntos de aminoácidos. Como se a proteína fosse um colar de pérolas e cada pérola fosse um aminoácido: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5" name="Imagem 1" descr=""/>
          <p:cNvPicPr/>
          <p:nvPr/>
        </p:nvPicPr>
        <p:blipFill>
          <a:blip r:embed="rId1"/>
          <a:stretch/>
        </p:blipFill>
        <p:spPr>
          <a:xfrm>
            <a:off x="628200" y="3191040"/>
            <a:ext cx="3098520" cy="1844280"/>
          </a:xfrm>
          <a:prstGeom prst="rect">
            <a:avLst/>
          </a:prstGeom>
          <a:ln w="0">
            <a:noFill/>
          </a:ln>
        </p:spPr>
      </p:pic>
      <p:sp>
        <p:nvSpPr>
          <p:cNvPr id="226" name="Chave Direita 2"/>
          <p:cNvSpPr/>
          <p:nvPr/>
        </p:nvSpPr>
        <p:spPr>
          <a:xfrm>
            <a:off x="3727080" y="3065040"/>
            <a:ext cx="454680" cy="2085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CaixaDeTexto 2"/>
          <p:cNvSpPr/>
          <p:nvPr/>
        </p:nvSpPr>
        <p:spPr>
          <a:xfrm>
            <a:off x="4042800" y="3923640"/>
            <a:ext cx="1152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PROTEÍNA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Imagem 2" descr=""/>
          <p:cNvPicPr/>
          <p:nvPr/>
        </p:nvPicPr>
        <p:blipFill>
          <a:blip r:embed="rId2"/>
          <a:srcRect l="11102" t="0" r="15354" b="12407"/>
          <a:stretch/>
        </p:blipFill>
        <p:spPr>
          <a:xfrm>
            <a:off x="5263920" y="2744640"/>
            <a:ext cx="3515760" cy="3393360"/>
          </a:xfrm>
          <a:prstGeom prst="rect">
            <a:avLst/>
          </a:prstGeom>
          <a:ln w="0">
            <a:noFill/>
          </a:ln>
        </p:spPr>
      </p:pic>
      <p:pic>
        <p:nvPicPr>
          <p:cNvPr id="229" name="Imagem 6" descr=""/>
          <p:cNvPicPr/>
          <p:nvPr/>
        </p:nvPicPr>
        <p:blipFill>
          <a:blip r:embed="rId3"/>
          <a:srcRect l="20718" t="41404" r="48977" b="35417"/>
          <a:stretch/>
        </p:blipFill>
        <p:spPr>
          <a:xfrm>
            <a:off x="0" y="5151600"/>
            <a:ext cx="2957400" cy="1695240"/>
          </a:xfrm>
          <a:prstGeom prst="rect">
            <a:avLst/>
          </a:prstGeom>
          <a:ln w="0">
            <a:noFill/>
          </a:ln>
        </p:spPr>
      </p:pic>
      <p:pic>
        <p:nvPicPr>
          <p:cNvPr id="230" name="Imagem 7" descr=""/>
          <p:cNvPicPr/>
          <p:nvPr/>
        </p:nvPicPr>
        <p:blipFill>
          <a:blip r:embed="rId4"/>
          <a:srcRect l="44146" t="47915" r="50002" b="39064"/>
          <a:stretch/>
        </p:blipFill>
        <p:spPr>
          <a:xfrm>
            <a:off x="3585960" y="5146560"/>
            <a:ext cx="1023120" cy="1705320"/>
          </a:xfrm>
          <a:prstGeom prst="rect">
            <a:avLst/>
          </a:prstGeom>
          <a:ln w="0">
            <a:noFill/>
          </a:ln>
        </p:spPr>
      </p:pic>
      <p:cxnSp>
        <p:nvCxnSpPr>
          <p:cNvPr id="231" name="Conector de Seta Reta 2"/>
          <p:cNvCxnSpPr/>
          <p:nvPr/>
        </p:nvCxnSpPr>
        <p:spPr>
          <a:xfrm>
            <a:off x="3943080" y="6138360"/>
            <a:ext cx="819720" cy="360"/>
          </a:xfrm>
          <a:prstGeom prst="straightConnector1">
            <a:avLst/>
          </a:prstGeom>
          <a:ln>
            <a:solidFill>
              <a:srgbClr val="ed7d31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3251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Como são as Gorduras??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116280" y="1425240"/>
            <a:ext cx="7330320" cy="1265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000"/>
          </a:bodyPr>
          <a:p>
            <a:pPr marL="180000" indent="-180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Gorduras = Lipídeos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180000" indent="-180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Lipídeos são formados por ácido graxo + glicerol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180000" indent="-180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Podemos “desmontar” lipídeos liberando ácidos graxos e glicerol.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4" name="Imagem 5" descr=""/>
          <p:cNvPicPr/>
          <p:nvPr/>
        </p:nvPicPr>
        <p:blipFill>
          <a:blip r:embed="rId1"/>
          <a:srcRect l="5266" t="23826" r="13229" b="12452"/>
          <a:stretch/>
        </p:blipFill>
        <p:spPr>
          <a:xfrm>
            <a:off x="1309320" y="2790360"/>
            <a:ext cx="6137640" cy="3375000"/>
          </a:xfrm>
          <a:prstGeom prst="rect">
            <a:avLst/>
          </a:prstGeom>
          <a:ln w="0">
            <a:noFill/>
          </a:ln>
        </p:spPr>
      </p:pic>
      <p:sp>
        <p:nvSpPr>
          <p:cNvPr id="235" name="Retângulo 2"/>
          <p:cNvSpPr/>
          <p:nvPr/>
        </p:nvSpPr>
        <p:spPr>
          <a:xfrm>
            <a:off x="5495760" y="5589360"/>
            <a:ext cx="1950840" cy="576000"/>
          </a:xfrm>
          <a:prstGeom prst="rect">
            <a:avLst/>
          </a:prstGeom>
          <a:solidFill>
            <a:schemeClr val="accent2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GORDURA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Application>LibreOffice/7.5.1.2$Windows_X86_64 LibreOffice_project/fcbaee479e84c6cd81291587d2ee68cba099e129</Application>
  <AppVersion>15.0000</AppVersion>
  <Words>412</Words>
  <Paragraphs>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2017-02-15T20:37:15Z</dcterms:created>
  <dc:creator>CRISTIANE</dc:creator>
  <dc:description/>
  <dc:language>pt-BR</dc:language>
  <cp:lastModifiedBy/>
  <dcterms:modified xsi:type="dcterms:W3CDTF">2024-03-12T20:11:59Z</dcterms:modified>
  <cp:revision>176</cp:revision>
  <dc:subject/>
  <dc:title>Tratamento aeróbico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(4:3)</vt:lpwstr>
  </property>
  <property fmtid="{D5CDD505-2E9C-101B-9397-08002B2CF9AE}" pid="3" name="Slides">
    <vt:i4>31</vt:i4>
  </property>
</Properties>
</file>