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98" r:id="rId5"/>
    <p:sldId id="300" r:id="rId6"/>
    <p:sldId id="312" r:id="rId7"/>
    <p:sldId id="313" r:id="rId8"/>
    <p:sldId id="315" r:id="rId9"/>
    <p:sldId id="316" r:id="rId10"/>
    <p:sldId id="311" r:id="rId11"/>
    <p:sldId id="310" r:id="rId12"/>
    <p:sldId id="307" r:id="rId13"/>
    <p:sldId id="303" r:id="rId14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94660"/>
  </p:normalViewPr>
  <p:slideViewPr>
    <p:cSldViewPr>
      <p:cViewPr>
        <p:scale>
          <a:sx n="60" d="100"/>
          <a:sy n="60" d="100"/>
        </p:scale>
        <p:origin x="1304" y="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>
                <a:latin typeface="Arial"/>
              </a:rPr>
              <a:t>Clique para editar o formato de notas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>
                <a:latin typeface="Times New Roman"/>
              </a:rPr>
              <a:t>&lt;cabeçalho&gt;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>
                <a:latin typeface="Times New Roman"/>
              </a:rPr>
              <a:t>&lt;rodapé&gt;</a:t>
            </a:r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2AC8365-E5C6-4D7B-BD88-C1A64A7B01BF}" type="slidenum">
              <a:rPr lang="pt-BR" sz="1400">
                <a:latin typeface="Times New Roman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783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91CEAB6A-E502-4350-B58F-8AE1A1C15CFE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</a:t>
            </a:fld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806400" y="5000760"/>
            <a:ext cx="6408000" cy="4693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0362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6716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0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7190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2804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6249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6357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6731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8542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777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6" name="Imagem 3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Imagem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3" name="Imagem 72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Imagem 7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</p:sp>
      <p:pic>
        <p:nvPicPr>
          <p:cNvPr id="5" name="Picture 5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human.biodigital.com/" TargetMode="External"/><Relationship Id="rId4" Type="http://schemas.openxmlformats.org/officeDocument/2006/relationships/hyperlink" Target="https://www.zygotebod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971280" y="1516680"/>
            <a:ext cx="7200720" cy="39999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t-BR" sz="5400" b="1" dirty="0">
                <a:solidFill>
                  <a:srgbClr val="CC0099"/>
                </a:solidFill>
                <a:latin typeface="Andalus"/>
                <a:ea typeface="SimSun"/>
              </a:rPr>
              <a:t>Anatomia e fisiologia humana – </a:t>
            </a:r>
          </a:p>
          <a:p>
            <a:pPr algn="ctr">
              <a:lnSpc>
                <a:spcPct val="100000"/>
              </a:lnSpc>
            </a:pPr>
            <a:r>
              <a:rPr lang="pt-BR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ndalus"/>
                <a:ea typeface="SimSun"/>
              </a:rPr>
              <a:t>Sistema cardiovascular</a:t>
            </a:r>
            <a:endParaRPr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1546200" y="5003640"/>
            <a:ext cx="6368400" cy="1553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pt-BR" sz="2600" dirty="0" err="1">
                <a:solidFill>
                  <a:srgbClr val="898989"/>
                </a:solidFill>
                <a:latin typeface="Arial"/>
                <a:ea typeface="SimSun"/>
              </a:rPr>
              <a:t>Profª</a:t>
            </a:r>
            <a:r>
              <a:rPr lang="pt-BR" sz="2600" dirty="0">
                <a:solidFill>
                  <a:srgbClr val="898989"/>
                </a:solidFill>
                <a:latin typeface="Arial"/>
                <a:ea typeface="SimSun"/>
              </a:rPr>
              <a:t> Luciana </a:t>
            </a:r>
            <a:r>
              <a:rPr lang="pt-BR" sz="2600" dirty="0" err="1">
                <a:solidFill>
                  <a:srgbClr val="898989"/>
                </a:solidFill>
                <a:latin typeface="Arial"/>
                <a:ea typeface="SimSun"/>
              </a:rPr>
              <a:t>Senter</a:t>
            </a:r>
            <a:endParaRPr dirty="0"/>
          </a:p>
          <a:p>
            <a:pPr algn="ctr">
              <a:lnSpc>
                <a:spcPct val="80000"/>
              </a:lnSpc>
            </a:pPr>
            <a:endParaRPr lang="pt-BR" sz="1300" dirty="0">
              <a:solidFill>
                <a:srgbClr val="898989"/>
              </a:solidFill>
              <a:latin typeface="Arial"/>
              <a:ea typeface="SimSun"/>
            </a:endParaRPr>
          </a:p>
          <a:p>
            <a:pPr algn="ctr">
              <a:lnSpc>
                <a:spcPct val="80000"/>
              </a:lnSpc>
            </a:pPr>
            <a:r>
              <a:rPr lang="pt-BR" sz="1300" dirty="0">
                <a:solidFill>
                  <a:srgbClr val="898989"/>
                </a:solidFill>
                <a:latin typeface="Arial"/>
                <a:ea typeface="SimSun"/>
              </a:rPr>
              <a:t>Bióloga UNOESC/SMO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pt-BR" sz="1300" dirty="0">
                <a:solidFill>
                  <a:srgbClr val="898989"/>
                </a:solidFill>
                <a:latin typeface="Arial"/>
                <a:ea typeface="SimSun"/>
              </a:rPr>
              <a:t>Mestre e Doutora em  Microbiologia Agrícola e do Ambiente UFRGS</a:t>
            </a:r>
          </a:p>
          <a:p>
            <a:pPr algn="ctr">
              <a:lnSpc>
                <a:spcPct val="80000"/>
              </a:lnSpc>
            </a:pPr>
            <a:r>
              <a:rPr lang="pt-BR" sz="1300" dirty="0">
                <a:solidFill>
                  <a:srgbClr val="898989"/>
                </a:solidFill>
                <a:latin typeface="Arial"/>
                <a:ea typeface="SimSun"/>
              </a:rPr>
              <a:t>Especialista em Educação Profissional e Tecnológica - IFSC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pt-BR" sz="1300" dirty="0">
                <a:solidFill>
                  <a:srgbClr val="898989"/>
                </a:solidFill>
                <a:latin typeface="Arial"/>
                <a:ea typeface="SimSun"/>
              </a:rPr>
              <a:t>luciana.senter@ifsc.edu.br 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endParaRPr dirty="0"/>
          </a:p>
        </p:txBody>
      </p:sp>
      <p:sp>
        <p:nvSpPr>
          <p:cNvPr id="82" name="CustomShape 3"/>
          <p:cNvSpPr/>
          <p:nvPr/>
        </p:nvSpPr>
        <p:spPr>
          <a:xfrm>
            <a:off x="1730520" y="236520"/>
            <a:ext cx="7089120" cy="1371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MINISTÉRIO DA EDUCAÇÃO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SECRETARIA DE EDUCAÇÃO PROFISSIONAL E TECNOLÓGICA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INSTITUTO FEDERAL DE SANTA CATARINA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CAMPUS SÃO MIGUEL DO OESTE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CURSO TÉCNICO INTEGRADO AO ENSINO MÉDIO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Unidade Curricular: BIOLOGIA 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 rot="16200000">
            <a:off x="-2828233" y="3058169"/>
            <a:ext cx="6858001" cy="741664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chemeClr val="accent1"/>
                </a:solidFill>
                <a:ea typeface="SimSun"/>
              </a:rPr>
              <a:t>Distrito linfático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E05E4D3-C3B0-4371-9601-C2739CA11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495" y="171450"/>
            <a:ext cx="69723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213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chemeClr val="accent1"/>
                </a:solidFill>
                <a:ea typeface="SimSun"/>
              </a:rPr>
              <a:t>Distrito linfático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10" name="CustomShape 2">
            <a:extLst>
              <a:ext uri="{FF2B5EF4-FFF2-40B4-BE49-F238E27FC236}">
                <a16:creationId xmlns:a16="http://schemas.microsoft.com/office/drawing/2014/main" id="{69C865E7-87EA-48C4-8665-3FBDF389B382}"/>
              </a:ext>
            </a:extLst>
          </p:cNvPr>
          <p:cNvSpPr/>
          <p:nvPr/>
        </p:nvSpPr>
        <p:spPr>
          <a:xfrm>
            <a:off x="593170" y="1569600"/>
            <a:ext cx="7957660" cy="4589832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just"/>
            <a:r>
              <a:rPr lang="pt-BR" sz="2400" dirty="0"/>
              <a:t>Capilares linfáticos localizados entre as células dos tecidos, aumentando seu calibre</a:t>
            </a:r>
          </a:p>
          <a:p>
            <a:pPr algn="just"/>
            <a:endParaRPr lang="pt-BR" sz="2400" baseline="30000" dirty="0"/>
          </a:p>
          <a:p>
            <a:pPr algn="just"/>
            <a:r>
              <a:rPr lang="pt-BR" sz="2400" baseline="30000" dirty="0"/>
              <a:t>Capilares linfáticos </a:t>
            </a:r>
            <a:r>
              <a:rPr lang="pt-BR" sz="2400" baseline="30000" dirty="0">
                <a:sym typeface="Wingdings" panose="05000000000000000000" pitchFamily="2" charset="2"/>
              </a:rPr>
              <a:t> Ductos linfáticos  vasos linfáticos  linfonodos (filtra a linfa)</a:t>
            </a:r>
            <a:endParaRPr sz="2400" baseline="30000" dirty="0"/>
          </a:p>
        </p:txBody>
      </p:sp>
      <p:sp>
        <p:nvSpPr>
          <p:cNvPr id="5" name="Fluxograma: Processo 4">
            <a:extLst>
              <a:ext uri="{FF2B5EF4-FFF2-40B4-BE49-F238E27FC236}">
                <a16:creationId xmlns:a16="http://schemas.microsoft.com/office/drawing/2014/main" id="{6DD1EEAD-5F2D-4891-B999-1F215A7D5D32}"/>
              </a:ext>
            </a:extLst>
          </p:cNvPr>
          <p:cNvSpPr/>
          <p:nvPr/>
        </p:nvSpPr>
        <p:spPr>
          <a:xfrm>
            <a:off x="899592" y="3212976"/>
            <a:ext cx="1440160" cy="517049"/>
          </a:xfrm>
          <a:prstGeom prst="flowChartProcess">
            <a:avLst/>
          </a:prstGeom>
          <a:solidFill>
            <a:srgbClr val="7030A0">
              <a:alpha val="73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Tonsila</a:t>
            </a:r>
          </a:p>
        </p:txBody>
      </p:sp>
      <p:sp>
        <p:nvSpPr>
          <p:cNvPr id="6" name="Fluxograma: Processo 5">
            <a:extLst>
              <a:ext uri="{FF2B5EF4-FFF2-40B4-BE49-F238E27FC236}">
                <a16:creationId xmlns:a16="http://schemas.microsoft.com/office/drawing/2014/main" id="{C87760EB-D542-4C64-948F-96F2862F48E0}"/>
              </a:ext>
            </a:extLst>
          </p:cNvPr>
          <p:cNvSpPr/>
          <p:nvPr/>
        </p:nvSpPr>
        <p:spPr>
          <a:xfrm>
            <a:off x="899592" y="3965915"/>
            <a:ext cx="1440160" cy="517049"/>
          </a:xfrm>
          <a:prstGeom prst="flowChartProcess">
            <a:avLst/>
          </a:prstGeom>
          <a:solidFill>
            <a:srgbClr val="7030A0">
              <a:alpha val="73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Linfonodos</a:t>
            </a:r>
          </a:p>
        </p:txBody>
      </p:sp>
      <p:sp>
        <p:nvSpPr>
          <p:cNvPr id="7" name="Fluxograma: Processo 6">
            <a:extLst>
              <a:ext uri="{FF2B5EF4-FFF2-40B4-BE49-F238E27FC236}">
                <a16:creationId xmlns:a16="http://schemas.microsoft.com/office/drawing/2014/main" id="{DCCB9404-F34E-4CD8-94E0-506834CA47C8}"/>
              </a:ext>
            </a:extLst>
          </p:cNvPr>
          <p:cNvSpPr/>
          <p:nvPr/>
        </p:nvSpPr>
        <p:spPr>
          <a:xfrm>
            <a:off x="899592" y="4718854"/>
            <a:ext cx="1440160" cy="517049"/>
          </a:xfrm>
          <a:prstGeom prst="flowChartProcess">
            <a:avLst/>
          </a:prstGeom>
          <a:solidFill>
            <a:srgbClr val="7030A0">
              <a:alpha val="73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Timo</a:t>
            </a:r>
          </a:p>
        </p:txBody>
      </p:sp>
      <p:sp>
        <p:nvSpPr>
          <p:cNvPr id="8" name="Fluxograma: Processo 7">
            <a:extLst>
              <a:ext uri="{FF2B5EF4-FFF2-40B4-BE49-F238E27FC236}">
                <a16:creationId xmlns:a16="http://schemas.microsoft.com/office/drawing/2014/main" id="{E582D81F-DAFD-401F-A421-6B57C6C2CBC2}"/>
              </a:ext>
            </a:extLst>
          </p:cNvPr>
          <p:cNvSpPr/>
          <p:nvPr/>
        </p:nvSpPr>
        <p:spPr>
          <a:xfrm>
            <a:off x="899592" y="5471793"/>
            <a:ext cx="1440160" cy="517049"/>
          </a:xfrm>
          <a:prstGeom prst="flowChartProcess">
            <a:avLst/>
          </a:prstGeom>
          <a:solidFill>
            <a:srgbClr val="7030A0">
              <a:alpha val="73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Baço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3C07C64-8E25-4EBE-B886-4D21A48CA34A}"/>
              </a:ext>
            </a:extLst>
          </p:cNvPr>
          <p:cNvSpPr txBox="1"/>
          <p:nvPr/>
        </p:nvSpPr>
        <p:spPr>
          <a:xfrm>
            <a:off x="2987824" y="4654877"/>
            <a:ext cx="556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Produzem linfócitos T, hormônios que estimulam outros órgãos linfáticos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66E762C-B928-4E71-8FA8-C54C6284950F}"/>
              </a:ext>
            </a:extLst>
          </p:cNvPr>
          <p:cNvSpPr txBox="1"/>
          <p:nvPr/>
        </p:nvSpPr>
        <p:spPr>
          <a:xfrm>
            <a:off x="2987824" y="39957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Filtram a linfa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DF4E849-3DB1-46F1-A63B-74C7A226D5F1}"/>
              </a:ext>
            </a:extLst>
          </p:cNvPr>
          <p:cNvSpPr txBox="1"/>
          <p:nvPr/>
        </p:nvSpPr>
        <p:spPr>
          <a:xfrm>
            <a:off x="2979048" y="5445224"/>
            <a:ext cx="556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Rico em linfócitos T e B; Filtra o sangue; Degrada hemácias.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82B871-AF53-4531-BC8A-504947E63E5B}"/>
              </a:ext>
            </a:extLst>
          </p:cNvPr>
          <p:cNvSpPr txBox="1"/>
          <p:nvPr/>
        </p:nvSpPr>
        <p:spPr>
          <a:xfrm>
            <a:off x="2979048" y="324433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Produzem linfócitos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7C073126-2DF4-4EE4-91CE-5F65CCD04545}"/>
              </a:ext>
            </a:extLst>
          </p:cNvPr>
          <p:cNvSpPr/>
          <p:nvPr/>
        </p:nvSpPr>
        <p:spPr>
          <a:xfrm>
            <a:off x="2483768" y="3356992"/>
            <a:ext cx="36004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148400A6-5EAD-40C5-95BA-9CB45E696CE9}"/>
              </a:ext>
            </a:extLst>
          </p:cNvPr>
          <p:cNvSpPr/>
          <p:nvPr/>
        </p:nvSpPr>
        <p:spPr>
          <a:xfrm>
            <a:off x="2483768" y="4108430"/>
            <a:ext cx="36004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1E5DC66A-D09C-469A-83F3-784A5A7ABD20}"/>
              </a:ext>
            </a:extLst>
          </p:cNvPr>
          <p:cNvSpPr/>
          <p:nvPr/>
        </p:nvSpPr>
        <p:spPr>
          <a:xfrm>
            <a:off x="2483768" y="4900518"/>
            <a:ext cx="36004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8C3267F2-EDF0-438F-9EDC-160B98FE281B}"/>
              </a:ext>
            </a:extLst>
          </p:cNvPr>
          <p:cNvSpPr/>
          <p:nvPr/>
        </p:nvSpPr>
        <p:spPr>
          <a:xfrm>
            <a:off x="2483768" y="5661248"/>
            <a:ext cx="36004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5039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Material complementar de estudos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6" name="Retângulo 1">
            <a:extLst>
              <a:ext uri="{FF2B5EF4-FFF2-40B4-BE49-F238E27FC236}">
                <a16:creationId xmlns:a16="http://schemas.microsoft.com/office/drawing/2014/main" id="{04AB271F-F219-4848-8C67-5B672C900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1844824"/>
            <a:ext cx="712879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t-BR" sz="2400" dirty="0">
                <a:hlinkClick r:id="rId4"/>
              </a:rPr>
              <a:t>https://www.zygotebody.com/</a:t>
            </a:r>
            <a:endParaRPr lang="en-US" altLang="pt-BR" sz="2400" dirty="0"/>
          </a:p>
          <a:p>
            <a:endParaRPr lang="en-US" altLang="pt-BR" sz="2400" dirty="0"/>
          </a:p>
          <a:p>
            <a:r>
              <a:rPr lang="pt-BR" sz="2400" dirty="0">
                <a:hlinkClick r:id="rId5"/>
              </a:rPr>
              <a:t>https://human.biodigital.com</a:t>
            </a:r>
            <a:endParaRPr lang="pt-BR" sz="2400" dirty="0"/>
          </a:p>
          <a:p>
            <a:r>
              <a:rPr lang="pt-BR" sz="2400" dirty="0"/>
              <a:t>LOPES, S.; ROSSO, S. </a:t>
            </a:r>
            <a:r>
              <a:rPr lang="pt-BR" sz="2400" b="1" dirty="0" err="1"/>
              <a:t>Bio</a:t>
            </a:r>
            <a:r>
              <a:rPr lang="pt-BR" sz="2400" b="1" dirty="0"/>
              <a:t> </a:t>
            </a:r>
            <a:r>
              <a:rPr lang="pt-BR" sz="2400" b="1" dirty="0" err="1"/>
              <a:t>vol</a:t>
            </a:r>
            <a:r>
              <a:rPr lang="pt-BR" sz="2400" b="1" dirty="0"/>
              <a:t> 2. </a:t>
            </a:r>
            <a:r>
              <a:rPr lang="pt-BR" sz="2400" dirty="0"/>
              <a:t>2 ed., São Paulo, Saraiva, 2010. </a:t>
            </a:r>
            <a:r>
              <a:rPr lang="pt-BR" sz="2400" b="1" dirty="0"/>
              <a:t>  </a:t>
            </a:r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 </a:t>
            </a:r>
            <a:endParaRPr lang="en-US" altLang="pt-BR" sz="2400" dirty="0"/>
          </a:p>
        </p:txBody>
      </p:sp>
    </p:spTree>
    <p:extLst>
      <p:ext uri="{BB962C8B-B14F-4D97-AF65-F5344CB8AC3E}">
        <p14:creationId xmlns:p14="http://schemas.microsoft.com/office/powerpoint/2010/main" val="17420174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39640" y="428040"/>
            <a:ext cx="8228880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b="1" dirty="0">
                <a:solidFill>
                  <a:srgbClr val="33CC33"/>
                </a:solidFill>
                <a:latin typeface="Calibri"/>
                <a:ea typeface="SimSun"/>
              </a:rPr>
              <a:t>Sumário</a:t>
            </a:r>
            <a:endParaRPr dirty="0"/>
          </a:p>
        </p:txBody>
      </p:sp>
      <p:sp>
        <p:nvSpPr>
          <p:cNvPr id="84" name="CustomShape 2"/>
          <p:cNvSpPr/>
          <p:nvPr/>
        </p:nvSpPr>
        <p:spPr>
          <a:xfrm>
            <a:off x="285840" y="1557360"/>
            <a:ext cx="8714520" cy="367128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</a:rPr>
              <a:t>Sistema cardiovascular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</a:rPr>
              <a:t>Distrito sanguíneo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</a:rPr>
              <a:t>Distrito linfático</a:t>
            </a:r>
            <a:endParaRPr dirty="0"/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Sistema cardiovascular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9" name="Fluxograma: Processo 8">
            <a:extLst>
              <a:ext uri="{FF2B5EF4-FFF2-40B4-BE49-F238E27FC236}">
                <a16:creationId xmlns:a16="http://schemas.microsoft.com/office/drawing/2014/main" id="{B28430DB-DB57-46EC-9AC3-32F32E3F5072}"/>
              </a:ext>
            </a:extLst>
          </p:cNvPr>
          <p:cNvSpPr/>
          <p:nvPr/>
        </p:nvSpPr>
        <p:spPr>
          <a:xfrm>
            <a:off x="1475656" y="1340768"/>
            <a:ext cx="2736304" cy="864096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Distrito sanguíneo </a:t>
            </a:r>
          </a:p>
        </p:txBody>
      </p:sp>
      <p:sp>
        <p:nvSpPr>
          <p:cNvPr id="15" name="Fluxograma: Processo 14">
            <a:extLst>
              <a:ext uri="{FF2B5EF4-FFF2-40B4-BE49-F238E27FC236}">
                <a16:creationId xmlns:a16="http://schemas.microsoft.com/office/drawing/2014/main" id="{C1D4232D-6085-4C53-9E96-64481C659847}"/>
              </a:ext>
            </a:extLst>
          </p:cNvPr>
          <p:cNvSpPr/>
          <p:nvPr/>
        </p:nvSpPr>
        <p:spPr>
          <a:xfrm>
            <a:off x="5122088" y="1340768"/>
            <a:ext cx="2736304" cy="864096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Distrito linfático</a:t>
            </a:r>
          </a:p>
        </p:txBody>
      </p:sp>
      <p:sp>
        <p:nvSpPr>
          <p:cNvPr id="17" name="Fluxograma: Processo 16">
            <a:extLst>
              <a:ext uri="{FF2B5EF4-FFF2-40B4-BE49-F238E27FC236}">
                <a16:creationId xmlns:a16="http://schemas.microsoft.com/office/drawing/2014/main" id="{17571DE7-20A7-40E8-ACFF-248A2D2ACE7D}"/>
              </a:ext>
            </a:extLst>
          </p:cNvPr>
          <p:cNvSpPr/>
          <p:nvPr/>
        </p:nvSpPr>
        <p:spPr>
          <a:xfrm>
            <a:off x="1698290" y="3094347"/>
            <a:ext cx="1440160" cy="517049"/>
          </a:xfrm>
          <a:prstGeom prst="flowChartProcess">
            <a:avLst/>
          </a:prstGeom>
          <a:pattFill prst="wdUpDiag">
            <a:fgClr>
              <a:schemeClr val="accent1"/>
            </a:fgClr>
            <a:bgClr>
              <a:srgbClr val="FF0000"/>
            </a:bgClr>
          </a:patt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Coração</a:t>
            </a:r>
          </a:p>
        </p:txBody>
      </p:sp>
      <p:sp>
        <p:nvSpPr>
          <p:cNvPr id="18" name="Fluxograma: Processo 17">
            <a:extLst>
              <a:ext uri="{FF2B5EF4-FFF2-40B4-BE49-F238E27FC236}">
                <a16:creationId xmlns:a16="http://schemas.microsoft.com/office/drawing/2014/main" id="{C314E0C8-840E-4D3C-8FC0-F51231D91482}"/>
              </a:ext>
            </a:extLst>
          </p:cNvPr>
          <p:cNvSpPr/>
          <p:nvPr/>
        </p:nvSpPr>
        <p:spPr>
          <a:xfrm>
            <a:off x="539552" y="3860704"/>
            <a:ext cx="1440160" cy="432392"/>
          </a:xfrm>
          <a:prstGeom prst="flowChartProcess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Artérias</a:t>
            </a:r>
          </a:p>
        </p:txBody>
      </p:sp>
      <p:sp>
        <p:nvSpPr>
          <p:cNvPr id="19" name="Fluxograma: Processo 18">
            <a:extLst>
              <a:ext uri="{FF2B5EF4-FFF2-40B4-BE49-F238E27FC236}">
                <a16:creationId xmlns:a16="http://schemas.microsoft.com/office/drawing/2014/main" id="{75739765-505E-4DA3-A701-D6D42600131C}"/>
              </a:ext>
            </a:extLst>
          </p:cNvPr>
          <p:cNvSpPr/>
          <p:nvPr/>
        </p:nvSpPr>
        <p:spPr>
          <a:xfrm>
            <a:off x="539552" y="4500880"/>
            <a:ext cx="1451808" cy="296272"/>
          </a:xfrm>
          <a:prstGeom prst="flowChartProcess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Arteríolas</a:t>
            </a:r>
          </a:p>
        </p:txBody>
      </p:sp>
      <p:sp>
        <p:nvSpPr>
          <p:cNvPr id="20" name="Fluxograma: Processo 19">
            <a:extLst>
              <a:ext uri="{FF2B5EF4-FFF2-40B4-BE49-F238E27FC236}">
                <a16:creationId xmlns:a16="http://schemas.microsoft.com/office/drawing/2014/main" id="{AA90EBF1-9DB2-4F57-84BC-338864CDA56A}"/>
              </a:ext>
            </a:extLst>
          </p:cNvPr>
          <p:cNvSpPr/>
          <p:nvPr/>
        </p:nvSpPr>
        <p:spPr>
          <a:xfrm>
            <a:off x="551280" y="4934960"/>
            <a:ext cx="1440160" cy="277776"/>
          </a:xfrm>
          <a:prstGeom prst="flowChartProcess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Capilares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2ED9F65-8CB5-44DC-A763-899DA2D4B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52" y="5341258"/>
            <a:ext cx="3537036" cy="1540966"/>
          </a:xfrm>
          <a:prstGeom prst="rect">
            <a:avLst/>
          </a:prstGeom>
        </p:spPr>
      </p:pic>
      <p:sp>
        <p:nvSpPr>
          <p:cNvPr id="22" name="Fluxograma: Processo 21">
            <a:extLst>
              <a:ext uri="{FF2B5EF4-FFF2-40B4-BE49-F238E27FC236}">
                <a16:creationId xmlns:a16="http://schemas.microsoft.com/office/drawing/2014/main" id="{61C379F8-1E37-4104-B4EA-94312370E137}"/>
              </a:ext>
            </a:extLst>
          </p:cNvPr>
          <p:cNvSpPr/>
          <p:nvPr/>
        </p:nvSpPr>
        <p:spPr>
          <a:xfrm>
            <a:off x="2760072" y="3858328"/>
            <a:ext cx="1440160" cy="432392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Veias</a:t>
            </a:r>
          </a:p>
        </p:txBody>
      </p:sp>
      <p:sp>
        <p:nvSpPr>
          <p:cNvPr id="23" name="Fluxograma: Processo 22">
            <a:extLst>
              <a:ext uri="{FF2B5EF4-FFF2-40B4-BE49-F238E27FC236}">
                <a16:creationId xmlns:a16="http://schemas.microsoft.com/office/drawing/2014/main" id="{E0791A87-4DEC-4D3F-AE63-107F1C21369F}"/>
              </a:ext>
            </a:extLst>
          </p:cNvPr>
          <p:cNvSpPr/>
          <p:nvPr/>
        </p:nvSpPr>
        <p:spPr>
          <a:xfrm>
            <a:off x="2735080" y="4501658"/>
            <a:ext cx="1451808" cy="295494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Vênulas</a:t>
            </a:r>
          </a:p>
        </p:txBody>
      </p:sp>
      <p:sp>
        <p:nvSpPr>
          <p:cNvPr id="24" name="Fluxograma: Processo 23">
            <a:extLst>
              <a:ext uri="{FF2B5EF4-FFF2-40B4-BE49-F238E27FC236}">
                <a16:creationId xmlns:a16="http://schemas.microsoft.com/office/drawing/2014/main" id="{94FEAEFB-78CA-49ED-84DE-6883AB4344B6}"/>
              </a:ext>
            </a:extLst>
          </p:cNvPr>
          <p:cNvSpPr/>
          <p:nvPr/>
        </p:nvSpPr>
        <p:spPr>
          <a:xfrm>
            <a:off x="2771800" y="4934960"/>
            <a:ext cx="1440160" cy="294240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Capilares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4D4D5FFA-989C-4C25-BC17-C79D98398587}"/>
              </a:ext>
            </a:extLst>
          </p:cNvPr>
          <p:cNvCxnSpPr>
            <a:cxnSpLocks/>
          </p:cNvCxnSpPr>
          <p:nvPr/>
        </p:nvCxnSpPr>
        <p:spPr>
          <a:xfrm flipH="1">
            <a:off x="1342480" y="3611396"/>
            <a:ext cx="355810" cy="2770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81537A25-82D5-41DF-9DFA-0AFBAB09658A}"/>
              </a:ext>
            </a:extLst>
          </p:cNvPr>
          <p:cNvCxnSpPr>
            <a:cxnSpLocks/>
          </p:cNvCxnSpPr>
          <p:nvPr/>
        </p:nvCxnSpPr>
        <p:spPr>
          <a:xfrm flipH="1">
            <a:off x="2202346" y="2900242"/>
            <a:ext cx="66145" cy="1265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CAAEB1A7-B91D-467E-A437-7950633B3134}"/>
              </a:ext>
            </a:extLst>
          </p:cNvPr>
          <p:cNvCxnSpPr>
            <a:cxnSpLocks/>
          </p:cNvCxnSpPr>
          <p:nvPr/>
        </p:nvCxnSpPr>
        <p:spPr>
          <a:xfrm>
            <a:off x="1331640" y="4786192"/>
            <a:ext cx="0" cy="1549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057B91BC-77CA-432F-B22A-DF4968962B24}"/>
              </a:ext>
            </a:extLst>
          </p:cNvPr>
          <p:cNvCxnSpPr>
            <a:cxnSpLocks/>
          </p:cNvCxnSpPr>
          <p:nvPr/>
        </p:nvCxnSpPr>
        <p:spPr>
          <a:xfrm flipV="1">
            <a:off x="3491880" y="4727720"/>
            <a:ext cx="0" cy="2134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45765DA3-4679-4F80-AB58-36F6CE1FA55A}"/>
              </a:ext>
            </a:extLst>
          </p:cNvPr>
          <p:cNvCxnSpPr>
            <a:cxnSpLocks/>
          </p:cNvCxnSpPr>
          <p:nvPr/>
        </p:nvCxnSpPr>
        <p:spPr>
          <a:xfrm flipV="1">
            <a:off x="3491880" y="4295672"/>
            <a:ext cx="0" cy="2134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7FE79585-D8E5-44FF-91B4-950856E7633F}"/>
              </a:ext>
            </a:extLst>
          </p:cNvPr>
          <p:cNvCxnSpPr>
            <a:cxnSpLocks/>
          </p:cNvCxnSpPr>
          <p:nvPr/>
        </p:nvCxnSpPr>
        <p:spPr>
          <a:xfrm flipH="1" flipV="1">
            <a:off x="3138450" y="3611396"/>
            <a:ext cx="353430" cy="2634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uxograma: Processo 30">
            <a:extLst>
              <a:ext uri="{FF2B5EF4-FFF2-40B4-BE49-F238E27FC236}">
                <a16:creationId xmlns:a16="http://schemas.microsoft.com/office/drawing/2014/main" id="{D07765F5-C05E-41E5-9B5C-29730EC12F1E}"/>
              </a:ext>
            </a:extLst>
          </p:cNvPr>
          <p:cNvSpPr/>
          <p:nvPr/>
        </p:nvSpPr>
        <p:spPr>
          <a:xfrm>
            <a:off x="1698290" y="2381211"/>
            <a:ext cx="1440160" cy="517048"/>
          </a:xfrm>
          <a:prstGeom prst="flowChartProcess">
            <a:avLst/>
          </a:prstGeom>
          <a:pattFill prst="wdUpDiag">
            <a:fgClr>
              <a:srgbClr val="0070C0"/>
            </a:fgClr>
            <a:bgClr>
              <a:srgbClr val="FF0000"/>
            </a:bgClr>
          </a:patt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Pulmão</a:t>
            </a:r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8B898432-F875-4AA4-9C5D-97CBB5446004}"/>
              </a:ext>
            </a:extLst>
          </p:cNvPr>
          <p:cNvCxnSpPr>
            <a:cxnSpLocks/>
          </p:cNvCxnSpPr>
          <p:nvPr/>
        </p:nvCxnSpPr>
        <p:spPr>
          <a:xfrm flipV="1">
            <a:off x="2555776" y="2898259"/>
            <a:ext cx="0" cy="2134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5AC5359-B2C9-4367-ABC9-B6E4A857AE19}"/>
              </a:ext>
            </a:extLst>
          </p:cNvPr>
          <p:cNvSpPr txBox="1"/>
          <p:nvPr/>
        </p:nvSpPr>
        <p:spPr>
          <a:xfrm rot="16200000">
            <a:off x="3828911" y="446435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Calibre →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94009EF9-9237-451D-A3E5-E437097738FF}"/>
              </a:ext>
            </a:extLst>
          </p:cNvPr>
          <p:cNvSpPr txBox="1"/>
          <p:nvPr/>
        </p:nvSpPr>
        <p:spPr>
          <a:xfrm rot="16200000">
            <a:off x="-450222" y="430799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Calibre ←</a:t>
            </a:r>
          </a:p>
        </p:txBody>
      </p:sp>
    </p:spTree>
    <p:extLst>
      <p:ext uri="{BB962C8B-B14F-4D97-AF65-F5344CB8AC3E}">
        <p14:creationId xmlns:p14="http://schemas.microsoft.com/office/powerpoint/2010/main" val="28122475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chemeClr val="accent1"/>
                </a:solidFill>
                <a:ea typeface="SimSun"/>
              </a:rPr>
              <a:t>Distrito sanguíneo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FE5C2B2-3298-41E1-85DF-9D51C83AE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312" y="1052736"/>
            <a:ext cx="8252688" cy="559914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75C4148-0FB2-41FB-8CE3-60C271C40143}"/>
              </a:ext>
            </a:extLst>
          </p:cNvPr>
          <p:cNvSpPr txBox="1"/>
          <p:nvPr/>
        </p:nvSpPr>
        <p:spPr>
          <a:xfrm>
            <a:off x="6968760" y="144723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Coração é músculo!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CE4E3A8-4094-4F56-B6E6-36BB98868A0D}"/>
              </a:ext>
            </a:extLst>
          </p:cNvPr>
          <p:cNvSpPr/>
          <p:nvPr/>
        </p:nvSpPr>
        <p:spPr>
          <a:xfrm>
            <a:off x="3491880" y="3212976"/>
            <a:ext cx="432048" cy="144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9F06817-1C85-436B-88FE-EBCC254BD9D6}"/>
              </a:ext>
            </a:extLst>
          </p:cNvPr>
          <p:cNvSpPr/>
          <p:nvPr/>
        </p:nvSpPr>
        <p:spPr>
          <a:xfrm>
            <a:off x="2411760" y="3501008"/>
            <a:ext cx="720080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F760AC6-D462-465B-964A-BE52B7D2D5C5}"/>
              </a:ext>
            </a:extLst>
          </p:cNvPr>
          <p:cNvSpPr/>
          <p:nvPr/>
        </p:nvSpPr>
        <p:spPr>
          <a:xfrm>
            <a:off x="6948264" y="1412775"/>
            <a:ext cx="1304424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2753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chemeClr val="accent1"/>
                </a:solidFill>
                <a:ea typeface="SimSun"/>
              </a:rPr>
              <a:t>Distrito sanguíneo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29A1772-5D66-40BD-A6DF-154AC69F6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4018"/>
            <a:ext cx="9144000" cy="34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620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chemeClr val="accent1"/>
                </a:solidFill>
                <a:ea typeface="SimSun"/>
              </a:rPr>
              <a:t>Distrito sanguíneo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4780B68-BE81-4874-BAB7-8FED889A7BE5}"/>
              </a:ext>
            </a:extLst>
          </p:cNvPr>
          <p:cNvSpPr/>
          <p:nvPr/>
        </p:nvSpPr>
        <p:spPr>
          <a:xfrm>
            <a:off x="341840" y="1124744"/>
            <a:ext cx="46968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1A1A18"/>
                </a:solidFill>
              </a:rPr>
              <a:t>Veja a seguir uma descrição do experimento realizado por Harvey:</a:t>
            </a:r>
          </a:p>
          <a:p>
            <a:r>
              <a:rPr lang="pt-BR" sz="2400" dirty="0">
                <a:solidFill>
                  <a:srgbClr val="F2C041"/>
                </a:solidFill>
              </a:rPr>
              <a:t>• </a:t>
            </a:r>
            <a:r>
              <a:rPr lang="pt-BR" sz="2400" dirty="0">
                <a:solidFill>
                  <a:srgbClr val="1A1A18"/>
                </a:solidFill>
              </a:rPr>
              <a:t>um torniquete (A) foi aplicado no braço de uma pessoa até que suas veias ficassem evidentes;</a:t>
            </a:r>
          </a:p>
          <a:p>
            <a:r>
              <a:rPr lang="pt-BR" sz="2400" dirty="0">
                <a:solidFill>
                  <a:srgbClr val="F2C041"/>
                </a:solidFill>
              </a:rPr>
              <a:t>• </a:t>
            </a:r>
            <a:r>
              <a:rPr lang="pt-BR" sz="2400" dirty="0">
                <a:solidFill>
                  <a:srgbClr val="1A1A18"/>
                </a:solidFill>
              </a:rPr>
              <a:t>com isso, Harvey notou a presença de nodosidades nas veias inchadas do braço e da mão, atribuindo corretamente essas nodosidades às válvulas das veias, que já haviam sido descritas por outro pesquisador,</a:t>
            </a:r>
          </a:p>
          <a:p>
            <a:r>
              <a:rPr lang="pt-BR" sz="2400" dirty="0">
                <a:solidFill>
                  <a:srgbClr val="1A1A18"/>
                </a:solidFill>
              </a:rPr>
              <a:t>mas cuja função ainda não se sabia;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DC114DD-9F9D-45B9-92BB-DC6905A5F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725" y="1533525"/>
            <a:ext cx="41052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230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chemeClr val="accent1"/>
                </a:solidFill>
                <a:ea typeface="SimSun"/>
              </a:rPr>
              <a:t>Distrito sanguíneo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4780B68-BE81-4874-BAB7-8FED889A7BE5}"/>
              </a:ext>
            </a:extLst>
          </p:cNvPr>
          <p:cNvSpPr/>
          <p:nvPr/>
        </p:nvSpPr>
        <p:spPr>
          <a:xfrm>
            <a:off x="425203" y="980728"/>
            <a:ext cx="4794869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F2C041"/>
                </a:solidFill>
              </a:rPr>
              <a:t>• </a:t>
            </a:r>
            <a:r>
              <a:rPr lang="pt-BR" sz="2400" dirty="0">
                <a:solidFill>
                  <a:srgbClr val="1A1A18"/>
                </a:solidFill>
              </a:rPr>
              <a:t>em seguida, Harvey pressionou um ponto (H) de uma das veias e, mantendo esse ponto pressionado, com outro dedo deslocou o conteúdo de sangue em direção ao cotovelo, até outro ponto (O) – ao fazer isso, percebeu que o trecho H-O do vaso sanguíneo permanecia vazio após o processo;</a:t>
            </a:r>
          </a:p>
          <a:p>
            <a:r>
              <a:rPr lang="pt-BR" sz="2400" dirty="0">
                <a:solidFill>
                  <a:srgbClr val="F2C041"/>
                </a:solidFill>
              </a:rPr>
              <a:t>• </a:t>
            </a:r>
            <a:r>
              <a:rPr lang="pt-BR" sz="2400" dirty="0">
                <a:solidFill>
                  <a:srgbClr val="1A1A18"/>
                </a:solidFill>
              </a:rPr>
              <a:t>ao remover o dedo do ponto H, verificou que o sangue voltava a preencher rapidamente o trecho colapsado.</a:t>
            </a:r>
          </a:p>
          <a:p>
            <a:r>
              <a:rPr lang="pt-BR" sz="2400" dirty="0">
                <a:solidFill>
                  <a:srgbClr val="1A1A18"/>
                </a:solidFill>
              </a:rPr>
              <a:t>Esse experimento levou Harvey a comprovar que as veias levam o sangue das extremidades do corpo em direção ao coração e que as válvulas presentes nas veias fazem com que esse fluxo seja feito somente nesse sentido.</a:t>
            </a:r>
          </a:p>
          <a:p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DC114DD-9F9D-45B9-92BB-DC6905A5F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725" y="1533525"/>
            <a:ext cx="41052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192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chemeClr val="accent1"/>
                </a:solidFill>
                <a:ea typeface="SimSun"/>
              </a:rPr>
              <a:t>Distrito sanguíneo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4780B68-BE81-4874-BAB7-8FED889A7BE5}"/>
              </a:ext>
            </a:extLst>
          </p:cNvPr>
          <p:cNvSpPr/>
          <p:nvPr/>
        </p:nvSpPr>
        <p:spPr>
          <a:xfrm>
            <a:off x="395536" y="2060848"/>
            <a:ext cx="479486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1A1A18"/>
                </a:solidFill>
              </a:rPr>
              <a:t>Esse experimento levou Harvey a comprovar que as veias levam o sangue das extremidades do corpo em direção ao coração e que as válvulas presentes nas veias fazem com que esse fluxo seja feito somente nesse sentido.</a:t>
            </a:r>
          </a:p>
          <a:p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DC114DD-9F9D-45B9-92BB-DC6905A5F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725" y="1533525"/>
            <a:ext cx="41052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170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Sistema cardiovascular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9" name="Fluxograma: Processo 8">
            <a:extLst>
              <a:ext uri="{FF2B5EF4-FFF2-40B4-BE49-F238E27FC236}">
                <a16:creationId xmlns:a16="http://schemas.microsoft.com/office/drawing/2014/main" id="{B28430DB-DB57-46EC-9AC3-32F32E3F5072}"/>
              </a:ext>
            </a:extLst>
          </p:cNvPr>
          <p:cNvSpPr/>
          <p:nvPr/>
        </p:nvSpPr>
        <p:spPr>
          <a:xfrm>
            <a:off x="1475656" y="1340768"/>
            <a:ext cx="2736304" cy="864096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Distrito sanguíneo </a:t>
            </a:r>
          </a:p>
        </p:txBody>
      </p:sp>
      <p:sp>
        <p:nvSpPr>
          <p:cNvPr id="15" name="Fluxograma: Processo 14">
            <a:extLst>
              <a:ext uri="{FF2B5EF4-FFF2-40B4-BE49-F238E27FC236}">
                <a16:creationId xmlns:a16="http://schemas.microsoft.com/office/drawing/2014/main" id="{C1D4232D-6085-4C53-9E96-64481C659847}"/>
              </a:ext>
            </a:extLst>
          </p:cNvPr>
          <p:cNvSpPr/>
          <p:nvPr/>
        </p:nvSpPr>
        <p:spPr>
          <a:xfrm>
            <a:off x="5122088" y="1340768"/>
            <a:ext cx="2736304" cy="864096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Distrito linfático</a:t>
            </a:r>
          </a:p>
        </p:txBody>
      </p:sp>
      <p:sp>
        <p:nvSpPr>
          <p:cNvPr id="17" name="Fluxograma: Processo 16">
            <a:extLst>
              <a:ext uri="{FF2B5EF4-FFF2-40B4-BE49-F238E27FC236}">
                <a16:creationId xmlns:a16="http://schemas.microsoft.com/office/drawing/2014/main" id="{17571DE7-20A7-40E8-ACFF-248A2D2ACE7D}"/>
              </a:ext>
            </a:extLst>
          </p:cNvPr>
          <p:cNvSpPr/>
          <p:nvPr/>
        </p:nvSpPr>
        <p:spPr>
          <a:xfrm>
            <a:off x="1698290" y="3094347"/>
            <a:ext cx="1440160" cy="517049"/>
          </a:xfrm>
          <a:prstGeom prst="flowChartProcess">
            <a:avLst/>
          </a:prstGeom>
          <a:pattFill prst="wdUpDiag">
            <a:fgClr>
              <a:schemeClr val="accent1"/>
            </a:fgClr>
            <a:bgClr>
              <a:srgbClr val="FF0000"/>
            </a:bgClr>
          </a:patt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Coração</a:t>
            </a:r>
          </a:p>
        </p:txBody>
      </p:sp>
      <p:sp>
        <p:nvSpPr>
          <p:cNvPr id="31" name="Fluxograma: Processo 30">
            <a:extLst>
              <a:ext uri="{FF2B5EF4-FFF2-40B4-BE49-F238E27FC236}">
                <a16:creationId xmlns:a16="http://schemas.microsoft.com/office/drawing/2014/main" id="{D07765F5-C05E-41E5-9B5C-29730EC12F1E}"/>
              </a:ext>
            </a:extLst>
          </p:cNvPr>
          <p:cNvSpPr/>
          <p:nvPr/>
        </p:nvSpPr>
        <p:spPr>
          <a:xfrm>
            <a:off x="1698290" y="2381211"/>
            <a:ext cx="1440160" cy="517048"/>
          </a:xfrm>
          <a:prstGeom prst="flowChartProcess">
            <a:avLst/>
          </a:prstGeom>
          <a:pattFill prst="wdUpDiag">
            <a:fgClr>
              <a:srgbClr val="0070C0"/>
            </a:fgClr>
            <a:bgClr>
              <a:srgbClr val="FF0000"/>
            </a:bgClr>
          </a:patt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Pulmão</a:t>
            </a:r>
          </a:p>
        </p:txBody>
      </p:sp>
      <p:sp>
        <p:nvSpPr>
          <p:cNvPr id="25" name="Fluxograma: Processo 24">
            <a:extLst>
              <a:ext uri="{FF2B5EF4-FFF2-40B4-BE49-F238E27FC236}">
                <a16:creationId xmlns:a16="http://schemas.microsoft.com/office/drawing/2014/main" id="{FFEE8593-1F7D-4E0A-8FF6-C4486AF0BD92}"/>
              </a:ext>
            </a:extLst>
          </p:cNvPr>
          <p:cNvSpPr/>
          <p:nvPr/>
        </p:nvSpPr>
        <p:spPr>
          <a:xfrm>
            <a:off x="5220072" y="2417536"/>
            <a:ext cx="1440160" cy="517049"/>
          </a:xfrm>
          <a:prstGeom prst="flowChartProcess">
            <a:avLst/>
          </a:prstGeom>
          <a:solidFill>
            <a:srgbClr val="7030A0">
              <a:alpha val="73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Tonsila (amígdalas)</a:t>
            </a:r>
          </a:p>
        </p:txBody>
      </p:sp>
      <p:sp>
        <p:nvSpPr>
          <p:cNvPr id="26" name="Fluxograma: Processo 25">
            <a:extLst>
              <a:ext uri="{FF2B5EF4-FFF2-40B4-BE49-F238E27FC236}">
                <a16:creationId xmlns:a16="http://schemas.microsoft.com/office/drawing/2014/main" id="{CAD40141-F17A-4950-B007-1779CF8D9938}"/>
              </a:ext>
            </a:extLst>
          </p:cNvPr>
          <p:cNvSpPr/>
          <p:nvPr/>
        </p:nvSpPr>
        <p:spPr>
          <a:xfrm>
            <a:off x="5220072" y="3170475"/>
            <a:ext cx="1440160" cy="517049"/>
          </a:xfrm>
          <a:prstGeom prst="flowChartProcess">
            <a:avLst/>
          </a:prstGeom>
          <a:solidFill>
            <a:srgbClr val="7030A0">
              <a:alpha val="73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Linfonodos</a:t>
            </a:r>
          </a:p>
        </p:txBody>
      </p:sp>
      <p:sp>
        <p:nvSpPr>
          <p:cNvPr id="27" name="Fluxograma: Processo 26">
            <a:extLst>
              <a:ext uri="{FF2B5EF4-FFF2-40B4-BE49-F238E27FC236}">
                <a16:creationId xmlns:a16="http://schemas.microsoft.com/office/drawing/2014/main" id="{C4EB7591-FD00-49BD-8B5A-F62E662E564F}"/>
              </a:ext>
            </a:extLst>
          </p:cNvPr>
          <p:cNvSpPr/>
          <p:nvPr/>
        </p:nvSpPr>
        <p:spPr>
          <a:xfrm>
            <a:off x="5220072" y="3923414"/>
            <a:ext cx="1440160" cy="517049"/>
          </a:xfrm>
          <a:prstGeom prst="flowChartProcess">
            <a:avLst/>
          </a:prstGeom>
          <a:solidFill>
            <a:srgbClr val="7030A0">
              <a:alpha val="73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Timo</a:t>
            </a:r>
          </a:p>
        </p:txBody>
      </p:sp>
      <p:sp>
        <p:nvSpPr>
          <p:cNvPr id="29" name="Fluxograma: Processo 28">
            <a:extLst>
              <a:ext uri="{FF2B5EF4-FFF2-40B4-BE49-F238E27FC236}">
                <a16:creationId xmlns:a16="http://schemas.microsoft.com/office/drawing/2014/main" id="{696F0B4F-2A85-436A-B5A3-7F61112F317F}"/>
              </a:ext>
            </a:extLst>
          </p:cNvPr>
          <p:cNvSpPr/>
          <p:nvPr/>
        </p:nvSpPr>
        <p:spPr>
          <a:xfrm>
            <a:off x="5220072" y="4676353"/>
            <a:ext cx="1440160" cy="517049"/>
          </a:xfrm>
          <a:prstGeom prst="flowChartProcess">
            <a:avLst/>
          </a:prstGeom>
          <a:solidFill>
            <a:srgbClr val="7030A0">
              <a:alpha val="73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Baço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80848F0-1052-4ABC-8C9E-AB49E0878A74}"/>
              </a:ext>
            </a:extLst>
          </p:cNvPr>
          <p:cNvSpPr txBox="1"/>
          <p:nvPr/>
        </p:nvSpPr>
        <p:spPr>
          <a:xfrm>
            <a:off x="7092280" y="3290742"/>
            <a:ext cx="1748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Mecanismos de defesa do corpo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B233C7A-32B3-46DF-AB3B-9F7C369C332C}"/>
              </a:ext>
            </a:extLst>
          </p:cNvPr>
          <p:cNvSpPr/>
          <p:nvPr/>
        </p:nvSpPr>
        <p:spPr>
          <a:xfrm>
            <a:off x="395536" y="5301208"/>
            <a:ext cx="8550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As funções do sistema linfático humano são: drenar o excesso de fluido intersticial evitando inchaços (edemas), remoção de partículas estranhas (defesa imunológica) e absorção de ácidos graxos no intestino. Nos gânglios linfáticos (linfonodos, de acordo com a nomenclatura atual) são produzidos glóbulos brancos (linfócitos).</a:t>
            </a:r>
          </a:p>
        </p:txBody>
      </p:sp>
    </p:spTree>
    <p:extLst>
      <p:ext uri="{BB962C8B-B14F-4D97-AF65-F5344CB8AC3E}">
        <p14:creationId xmlns:p14="http://schemas.microsoft.com/office/powerpoint/2010/main" val="37273771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3520</TotalTime>
  <Words>602</Words>
  <Application>Microsoft Office PowerPoint</Application>
  <PresentationFormat>Apresentação na tela (4:3)</PresentationFormat>
  <Paragraphs>158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Andalus</vt:lpstr>
      <vt:lpstr>Arial</vt:lpstr>
      <vt:lpstr>Calibri</vt:lpstr>
      <vt:lpstr>StarSymbol</vt:lpstr>
      <vt:lpstr>Times New Roman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win7</dc:creator>
  <cp:lastModifiedBy>Luciana Senter</cp:lastModifiedBy>
  <cp:revision>435</cp:revision>
  <dcterms:modified xsi:type="dcterms:W3CDTF">2020-04-05T05:19:47Z</dcterms:modified>
</cp:coreProperties>
</file>