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7" r:id="rId4"/>
    <p:sldId id="298" r:id="rId5"/>
    <p:sldId id="300" r:id="rId6"/>
    <p:sldId id="299" r:id="rId7"/>
    <p:sldId id="305" r:id="rId8"/>
    <p:sldId id="309" r:id="rId9"/>
    <p:sldId id="310" r:id="rId10"/>
    <p:sldId id="301" r:id="rId11"/>
    <p:sldId id="307" r:id="rId12"/>
    <p:sldId id="303" r:id="rId13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94660"/>
  </p:normalViewPr>
  <p:slideViewPr>
    <p:cSldViewPr>
      <p:cViewPr varScale="1">
        <p:scale>
          <a:sx n="63" d="100"/>
          <a:sy n="63" d="100"/>
        </p:scale>
        <p:origin x="122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>
                <a:latin typeface="Arial"/>
              </a:rPr>
              <a:t>Clique para editar o formato de notas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>
                <a:latin typeface="Times New Roman"/>
              </a:rPr>
              <a:t>&lt;cabeçalho&gt;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>
                <a:latin typeface="Times New Roman"/>
              </a:rPr>
              <a:t>&lt;rodapé&gt;</a:t>
            </a:r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2AC8365-E5C6-4D7B-BD88-C1A64A7B01BF}" type="slidenum">
              <a:rPr lang="pt-BR" sz="1400">
                <a:latin typeface="Times New Roman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783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91CEAB6A-E502-4350-B58F-8AE1A1C15CFE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</a:t>
            </a:fld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806400" y="5000760"/>
            <a:ext cx="6408000" cy="4693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6716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0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7190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2804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7098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247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8719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0619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946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6" name="Imagem 3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Imagem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3" name="Imagem 72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Imagem 7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</p:sp>
      <p:pic>
        <p:nvPicPr>
          <p:cNvPr id="5" name="Picture 5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youtube.com/watch?v=64-PKfvWGe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auladeanatomia.com/novosite/pt/sistemas/sistema-respiratorio/" TargetMode="External"/><Relationship Id="rId5" Type="http://schemas.openxmlformats.org/officeDocument/2006/relationships/hyperlink" Target="https://human.biodigital.com/" TargetMode="External"/><Relationship Id="rId4" Type="http://schemas.openxmlformats.org/officeDocument/2006/relationships/hyperlink" Target="https://www.zygotebod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planetabiologia.com/a-atmosfera-terrestre-composicao-camadas-e-gases/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971280" y="1516680"/>
            <a:ext cx="7200720" cy="39999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t-BR" sz="5400" b="1" dirty="0">
                <a:solidFill>
                  <a:srgbClr val="CC0099"/>
                </a:solidFill>
                <a:latin typeface="Andalus"/>
                <a:ea typeface="SimSun"/>
              </a:rPr>
              <a:t>Anatomia e fisiologia humana – </a:t>
            </a:r>
          </a:p>
          <a:p>
            <a:pPr algn="ctr">
              <a:lnSpc>
                <a:spcPct val="100000"/>
              </a:lnSpc>
            </a:pPr>
            <a:r>
              <a:rPr lang="pt-BR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ndalus"/>
                <a:ea typeface="SimSun"/>
              </a:rPr>
              <a:t>Sistema respiratório</a:t>
            </a:r>
            <a:endParaRPr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1546200" y="5003640"/>
            <a:ext cx="6368400" cy="1553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pt-BR" sz="2600" dirty="0" err="1">
                <a:solidFill>
                  <a:srgbClr val="898989"/>
                </a:solidFill>
                <a:latin typeface="Arial"/>
                <a:ea typeface="SimSun"/>
              </a:rPr>
              <a:t>Profª</a:t>
            </a:r>
            <a:r>
              <a:rPr lang="pt-BR" sz="2600" dirty="0">
                <a:solidFill>
                  <a:srgbClr val="898989"/>
                </a:solidFill>
                <a:latin typeface="Arial"/>
                <a:ea typeface="SimSun"/>
              </a:rPr>
              <a:t> Luciana </a:t>
            </a:r>
            <a:r>
              <a:rPr lang="pt-BR" sz="2600" dirty="0" err="1">
                <a:solidFill>
                  <a:srgbClr val="898989"/>
                </a:solidFill>
                <a:latin typeface="Arial"/>
                <a:ea typeface="SimSun"/>
              </a:rPr>
              <a:t>Senter</a:t>
            </a:r>
            <a:endParaRPr dirty="0"/>
          </a:p>
          <a:p>
            <a:pPr algn="ctr">
              <a:lnSpc>
                <a:spcPct val="80000"/>
              </a:lnSpc>
            </a:pPr>
            <a:endParaRPr lang="pt-BR" sz="1300" dirty="0">
              <a:solidFill>
                <a:srgbClr val="898989"/>
              </a:solidFill>
              <a:latin typeface="Arial"/>
              <a:ea typeface="SimSun"/>
            </a:endParaRPr>
          </a:p>
          <a:p>
            <a:pPr algn="ctr">
              <a:lnSpc>
                <a:spcPct val="80000"/>
              </a:lnSpc>
            </a:pPr>
            <a:r>
              <a:rPr lang="pt-BR" sz="1300" dirty="0">
                <a:solidFill>
                  <a:srgbClr val="898989"/>
                </a:solidFill>
                <a:latin typeface="Arial"/>
                <a:ea typeface="SimSun"/>
              </a:rPr>
              <a:t>Bióloga UNOESC/SMO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pt-BR" sz="1300" dirty="0">
                <a:solidFill>
                  <a:srgbClr val="898989"/>
                </a:solidFill>
                <a:latin typeface="Arial"/>
                <a:ea typeface="SimSun"/>
              </a:rPr>
              <a:t>Mestre e Doutora em  Microbiologia Agrícola e do Ambiente UFRGS</a:t>
            </a:r>
          </a:p>
          <a:p>
            <a:pPr algn="ctr">
              <a:lnSpc>
                <a:spcPct val="80000"/>
              </a:lnSpc>
            </a:pPr>
            <a:r>
              <a:rPr lang="pt-BR" sz="1300" dirty="0">
                <a:solidFill>
                  <a:srgbClr val="898989"/>
                </a:solidFill>
                <a:latin typeface="Arial"/>
                <a:ea typeface="SimSun"/>
              </a:rPr>
              <a:t>Especialista em Educação Profissional e Tecnológica - IFSC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pt-BR" sz="1300" dirty="0">
                <a:solidFill>
                  <a:srgbClr val="898989"/>
                </a:solidFill>
                <a:latin typeface="Arial"/>
                <a:ea typeface="SimSun"/>
              </a:rPr>
              <a:t>luciana.senter@ifsc.edu.br 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endParaRPr dirty="0"/>
          </a:p>
        </p:txBody>
      </p:sp>
      <p:sp>
        <p:nvSpPr>
          <p:cNvPr id="82" name="CustomShape 3"/>
          <p:cNvSpPr/>
          <p:nvPr/>
        </p:nvSpPr>
        <p:spPr>
          <a:xfrm>
            <a:off x="1730520" y="236520"/>
            <a:ext cx="7089120" cy="1371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Arial"/>
                <a:ea typeface="SimSun"/>
              </a:rPr>
              <a:t>MINISTÉRIO DA EDUCAÇÃO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Arial"/>
                <a:ea typeface="SimSun"/>
              </a:rPr>
              <a:t>SECRETARIA DE EDUCAÇÃO PROFISSIONAL E TECNOLÓGICA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Arial"/>
                <a:ea typeface="SimSun"/>
              </a:rPr>
              <a:t>INSTITUTO FEDERAL DE SANTA CATARINA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Arial"/>
                <a:ea typeface="SimSun"/>
              </a:rPr>
              <a:t>CAMPUS SÃO MIGUEL DO OESTE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Arial"/>
                <a:ea typeface="SimSun"/>
              </a:rPr>
              <a:t>CURSO TÉCNICO INTEGRADO AO ENSINO MÉDIO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Arial"/>
                <a:ea typeface="SimSun"/>
              </a:rPr>
              <a:t>Unidade Curricular: BIOLOGIA 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Regulação do ritmo respiratório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10" name="CustomShape 2">
            <a:extLst>
              <a:ext uri="{FF2B5EF4-FFF2-40B4-BE49-F238E27FC236}">
                <a16:creationId xmlns:a16="http://schemas.microsoft.com/office/drawing/2014/main" id="{69C865E7-87EA-48C4-8665-3FBDF389B382}"/>
              </a:ext>
            </a:extLst>
          </p:cNvPr>
          <p:cNvSpPr/>
          <p:nvPr/>
        </p:nvSpPr>
        <p:spPr>
          <a:xfrm>
            <a:off x="593170" y="1569600"/>
            <a:ext cx="7957660" cy="4589832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just"/>
            <a:r>
              <a:rPr lang="pt-BR" sz="2400" dirty="0"/>
              <a:t>A região do sistema nervoso responsável pelo controle da respiração é o bulbo. Quando ocorre </a:t>
            </a:r>
            <a:r>
              <a:rPr lang="pt-BR" sz="2400" dirty="0">
                <a:solidFill>
                  <a:srgbClr val="FF0000"/>
                </a:solidFill>
              </a:rPr>
              <a:t>aumento</a:t>
            </a:r>
            <a:r>
              <a:rPr lang="pt-BR" sz="2400" dirty="0"/>
              <a:t> na</a:t>
            </a:r>
          </a:p>
          <a:p>
            <a:pPr algn="just"/>
            <a:r>
              <a:rPr lang="pt-BR" sz="2400" dirty="0"/>
              <a:t>produção de </a:t>
            </a:r>
            <a:r>
              <a:rPr lang="pt-BR" sz="2400" dirty="0">
                <a:solidFill>
                  <a:srgbClr val="FF0000"/>
                </a:solidFill>
              </a:rPr>
              <a:t>gás carbônico </a:t>
            </a:r>
            <a:r>
              <a:rPr lang="pt-BR" sz="2400" dirty="0"/>
              <a:t>pelas células do corpo, em uma atividade esportiva, por exemplo, haverá formação de maior quantidade de ácido carbônico, </a:t>
            </a:r>
            <a:r>
              <a:rPr lang="pt-BR" sz="2400" dirty="0">
                <a:solidFill>
                  <a:srgbClr val="FF0000"/>
                </a:solidFill>
              </a:rPr>
              <a:t>diminuindo o pH sanguíneo</a:t>
            </a:r>
            <a:r>
              <a:rPr lang="pt-BR" sz="2400" dirty="0"/>
              <a:t> e estimulando o bulbo a </a:t>
            </a:r>
            <a:r>
              <a:rPr lang="pt-BR" sz="2400" dirty="0">
                <a:solidFill>
                  <a:srgbClr val="0070C0"/>
                </a:solidFill>
              </a:rPr>
              <a:t>acelerar a frequência respiratória</a:t>
            </a:r>
            <a:r>
              <a:rPr lang="pt-BR" sz="2400" dirty="0"/>
              <a:t>. Quando o indivíduo encontra-se em situação de repouso, ocorre o oposto. A reação química abaixo acontece no interior das hemácias. Observe-a:</a:t>
            </a:r>
          </a:p>
          <a:p>
            <a:pPr algn="just"/>
            <a:r>
              <a:rPr lang="pt-BR" sz="2400" dirty="0"/>
              <a:t>CO</a:t>
            </a:r>
            <a:r>
              <a:rPr lang="pt-BR" sz="2400" baseline="-25000" dirty="0"/>
              <a:t>2</a:t>
            </a:r>
            <a:r>
              <a:rPr lang="pt-BR" sz="2400" dirty="0"/>
              <a:t> + H</a:t>
            </a:r>
            <a:r>
              <a:rPr lang="pt-BR" sz="2400" baseline="-25000" dirty="0"/>
              <a:t>2</a:t>
            </a:r>
            <a:r>
              <a:rPr lang="pt-BR" sz="2400" dirty="0"/>
              <a:t>O ↔ (H</a:t>
            </a:r>
            <a:r>
              <a:rPr lang="pt-BR" sz="2400" baseline="-25000" dirty="0"/>
              <a:t>2</a:t>
            </a:r>
            <a:r>
              <a:rPr lang="pt-BR" sz="2400" dirty="0"/>
              <a:t>CO</a:t>
            </a:r>
            <a:r>
              <a:rPr lang="pt-BR" sz="2400" baseline="-25000" dirty="0"/>
              <a:t>3</a:t>
            </a:r>
            <a:r>
              <a:rPr lang="pt-BR" sz="2400" dirty="0"/>
              <a:t>) ↔ H</a:t>
            </a:r>
            <a:r>
              <a:rPr lang="pt-BR" sz="2400" baseline="-25000" dirty="0"/>
              <a:t>1</a:t>
            </a:r>
            <a:r>
              <a:rPr lang="pt-BR" sz="2400" dirty="0"/>
              <a:t> + HCO</a:t>
            </a:r>
            <a:r>
              <a:rPr lang="pt-BR" sz="2400" baseline="-25000" dirty="0"/>
              <a:t>3</a:t>
            </a:r>
            <a:r>
              <a:rPr lang="pt-BR" sz="2400" baseline="30000" dirty="0"/>
              <a:t>–</a:t>
            </a:r>
            <a:endParaRPr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4465039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Material complementar de estudos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6" name="Retângulo 1">
            <a:extLst>
              <a:ext uri="{FF2B5EF4-FFF2-40B4-BE49-F238E27FC236}">
                <a16:creationId xmlns:a16="http://schemas.microsoft.com/office/drawing/2014/main" id="{04AB271F-F219-4848-8C67-5B672C900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1844824"/>
            <a:ext cx="765290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t-BR" sz="2400" dirty="0">
                <a:hlinkClick r:id="rId4"/>
              </a:rPr>
              <a:t>https://www.zygotebody.com/</a:t>
            </a:r>
            <a:endParaRPr lang="en-US" altLang="pt-BR" sz="2400" dirty="0"/>
          </a:p>
          <a:p>
            <a:endParaRPr lang="en-US" altLang="pt-BR" sz="2400" dirty="0"/>
          </a:p>
          <a:p>
            <a:r>
              <a:rPr lang="pt-BR" sz="2400" dirty="0">
                <a:hlinkClick r:id="rId5"/>
              </a:rPr>
              <a:t>https://human.biodigital.com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LOPES, S.; ROSSO, S. </a:t>
            </a:r>
            <a:r>
              <a:rPr lang="pt-BR" sz="2400" b="1" dirty="0" err="1"/>
              <a:t>Bio</a:t>
            </a:r>
            <a:r>
              <a:rPr lang="pt-BR" sz="2400" b="1" dirty="0"/>
              <a:t> </a:t>
            </a:r>
            <a:r>
              <a:rPr lang="pt-BR" sz="2400" b="1" dirty="0" err="1"/>
              <a:t>vol</a:t>
            </a:r>
            <a:r>
              <a:rPr lang="pt-BR" sz="2400" b="1" dirty="0"/>
              <a:t> 2. </a:t>
            </a:r>
            <a:r>
              <a:rPr lang="pt-BR" sz="2400" dirty="0"/>
              <a:t>2 ed., São Paulo, Saraiva, 2010. </a:t>
            </a:r>
            <a:r>
              <a:rPr lang="pt-BR" sz="2400" b="1" dirty="0"/>
              <a:t>  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>
                <a:hlinkClick r:id="rId6"/>
              </a:rPr>
              <a:t>https://www.auladeanatomia.com/novosite/pt/sistemas/sistema-respiratorio/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>
                <a:hlinkClick r:id="rId7"/>
              </a:rPr>
              <a:t>https://www.youtube.com/watch?v=64-PKfvWGeY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 </a:t>
            </a:r>
            <a:endParaRPr lang="en-US" altLang="pt-BR" sz="2400" dirty="0"/>
          </a:p>
        </p:txBody>
      </p:sp>
    </p:spTree>
    <p:extLst>
      <p:ext uri="{BB962C8B-B14F-4D97-AF65-F5344CB8AC3E}">
        <p14:creationId xmlns:p14="http://schemas.microsoft.com/office/powerpoint/2010/main" val="17420174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39640" y="428040"/>
            <a:ext cx="8228880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b="1" dirty="0">
                <a:solidFill>
                  <a:srgbClr val="33CC33"/>
                </a:solidFill>
                <a:latin typeface="Calibri"/>
                <a:ea typeface="SimSun"/>
              </a:rPr>
              <a:t>Sumário</a:t>
            </a:r>
            <a:endParaRPr dirty="0"/>
          </a:p>
        </p:txBody>
      </p:sp>
      <p:sp>
        <p:nvSpPr>
          <p:cNvPr id="84" name="CustomShape 2"/>
          <p:cNvSpPr/>
          <p:nvPr/>
        </p:nvSpPr>
        <p:spPr>
          <a:xfrm>
            <a:off x="285840" y="1557360"/>
            <a:ext cx="8714520" cy="367128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</a:rPr>
              <a:t>Trocas gasosas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</a:rPr>
              <a:t>Sistema respiratório humano</a:t>
            </a:r>
            <a:endParaRPr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</a:rPr>
              <a:t> Movimentos respiratórios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rgbClr val="000000"/>
                </a:solidFill>
                <a:ea typeface="SimSun"/>
              </a:rPr>
              <a:t>Regulação do ritmo respiratório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rgbClr val="000000"/>
                </a:solidFill>
                <a:ea typeface="SimSun"/>
              </a:rPr>
              <a:t>Células caliciformes</a:t>
            </a:r>
          </a:p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33CC33"/>
                </a:solidFill>
                <a:latin typeface="Arial"/>
                <a:ea typeface="SimSun"/>
              </a:rPr>
              <a:t>	</a:t>
            </a:r>
            <a:endParaRPr dirty="0"/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Trocas gasosas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10" name="CustomShape 2">
            <a:extLst>
              <a:ext uri="{FF2B5EF4-FFF2-40B4-BE49-F238E27FC236}">
                <a16:creationId xmlns:a16="http://schemas.microsoft.com/office/drawing/2014/main" id="{69C865E7-87EA-48C4-8665-3FBDF389B382}"/>
              </a:ext>
            </a:extLst>
          </p:cNvPr>
          <p:cNvSpPr/>
          <p:nvPr/>
        </p:nvSpPr>
        <p:spPr>
          <a:xfrm>
            <a:off x="593170" y="2007520"/>
            <a:ext cx="7957660" cy="1397464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r>
              <a:rPr lang="pt-BR" sz="2800" b="1" dirty="0"/>
              <a:t>Respiração:</a:t>
            </a:r>
          </a:p>
          <a:p>
            <a:endParaRPr lang="pt-BR" sz="2800" dirty="0"/>
          </a:p>
          <a:p>
            <a:pPr algn="ctr"/>
            <a:r>
              <a:rPr lang="pt-BR" sz="2800" dirty="0"/>
              <a:t>	Processo bioquímico intracelular </a:t>
            </a:r>
            <a:endParaRPr lang="pt-BR" sz="2800" dirty="0">
              <a:sym typeface="Wingdings" panose="05000000000000000000" pitchFamily="2" charset="2"/>
            </a:endParaRPr>
          </a:p>
          <a:p>
            <a:pPr algn="ctr"/>
            <a:endParaRPr lang="pt-BR" sz="2800" dirty="0">
              <a:sym typeface="Wingdings" panose="05000000000000000000" pitchFamily="2" charset="2"/>
            </a:endParaRPr>
          </a:p>
          <a:p>
            <a:pPr algn="ctr"/>
            <a:r>
              <a:rPr lang="pt-BR" sz="2800" dirty="0">
                <a:sym typeface="Wingdings" panose="05000000000000000000" pitchFamily="2" charset="2"/>
              </a:rPr>
              <a:t> liberação de energia  </a:t>
            </a:r>
          </a:p>
          <a:p>
            <a:pPr algn="ctr"/>
            <a:endParaRPr lang="pt-BR" sz="2800" dirty="0">
              <a:sym typeface="Wingdings" panose="05000000000000000000" pitchFamily="2" charset="2"/>
            </a:endParaRPr>
          </a:p>
          <a:p>
            <a:pPr algn="ctr"/>
            <a:r>
              <a:rPr lang="pt-BR" sz="2800" dirty="0">
                <a:sym typeface="Wingdings" panose="05000000000000000000" pitchFamily="2" charset="2"/>
              </a:rPr>
              <a:t>substâncias orgânicas</a:t>
            </a:r>
          </a:p>
          <a:p>
            <a:pPr algn="ctr"/>
            <a:endParaRPr lang="pt-BR" sz="2800" dirty="0">
              <a:sym typeface="Wingdings" panose="05000000000000000000" pitchFamily="2" charset="2"/>
            </a:endParaRPr>
          </a:p>
          <a:p>
            <a:r>
              <a:rPr lang="pt-BR" sz="2800" dirty="0">
                <a:sym typeface="Wingdings" panose="05000000000000000000" pitchFamily="2" charset="2"/>
              </a:rPr>
              <a:t>*trocas gasosas com o meio externo através de superfícies respiratórias</a:t>
            </a:r>
            <a:endParaRPr sz="2800" dirty="0"/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BA23F19E-47AC-40ED-8383-78AE2624843E}"/>
              </a:ext>
            </a:extLst>
          </p:cNvPr>
          <p:cNvSpPr/>
          <p:nvPr/>
        </p:nvSpPr>
        <p:spPr>
          <a:xfrm>
            <a:off x="4211960" y="3429000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ECE052CE-0B98-4B5D-8FFB-517BB461E960}"/>
              </a:ext>
            </a:extLst>
          </p:cNvPr>
          <p:cNvSpPr/>
          <p:nvPr/>
        </p:nvSpPr>
        <p:spPr>
          <a:xfrm rot="10800000">
            <a:off x="4211960" y="4293095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2475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Sistema respiratório humano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8401817-55AC-4265-AADA-0867BF950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5336"/>
            <a:ext cx="9144000" cy="554023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75C4148-0FB2-41FB-8CE3-60C271C40143}"/>
              </a:ext>
            </a:extLst>
          </p:cNvPr>
          <p:cNvSpPr txBox="1"/>
          <p:nvPr/>
        </p:nvSpPr>
        <p:spPr>
          <a:xfrm>
            <a:off x="107504" y="162880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Pulmão não é músculo!</a:t>
            </a:r>
          </a:p>
        </p:txBody>
      </p:sp>
    </p:spTree>
    <p:extLst>
      <p:ext uri="{BB962C8B-B14F-4D97-AF65-F5344CB8AC3E}">
        <p14:creationId xmlns:p14="http://schemas.microsoft.com/office/powerpoint/2010/main" val="32302753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82E6719-9AA7-4E1D-906F-9AC5359AF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188" y="-27384"/>
            <a:ext cx="7164000" cy="6858000"/>
          </a:xfrm>
          <a:prstGeom prst="rect">
            <a:avLst/>
          </a:prstGeom>
        </p:spPr>
      </p:pic>
      <p:sp>
        <p:nvSpPr>
          <p:cNvPr id="83" name="CustomShape 1"/>
          <p:cNvSpPr/>
          <p:nvPr/>
        </p:nvSpPr>
        <p:spPr>
          <a:xfrm rot="16200000">
            <a:off x="-3016826" y="3735564"/>
            <a:ext cx="7305480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Movimentos respiratórios</a:t>
            </a:r>
          </a:p>
        </p:txBody>
      </p:sp>
      <p:pic>
        <p:nvPicPr>
          <p:cNvPr id="85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8486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82E6719-9AA7-4E1D-906F-9AC5359AF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60648"/>
            <a:ext cx="4968552" cy="4756327"/>
          </a:xfrm>
          <a:prstGeom prst="rect">
            <a:avLst/>
          </a:prstGeom>
        </p:spPr>
      </p:pic>
      <p:pic>
        <p:nvPicPr>
          <p:cNvPr id="85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BF609850-F76E-4C30-BF6A-24E869BED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889290"/>
              </p:ext>
            </p:extLst>
          </p:nvPr>
        </p:nvGraphicFramePr>
        <p:xfrm>
          <a:off x="539552" y="4869160"/>
          <a:ext cx="8064896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908615364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706408233"/>
                    </a:ext>
                  </a:extLst>
                </a:gridCol>
              </a:tblGrid>
              <a:tr h="30341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Os músculos intercostais </a:t>
                      </a:r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contraem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Os músculos intercostais </a:t>
                      </a:r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relaxam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396073"/>
                  </a:ext>
                </a:extLst>
              </a:tr>
              <a:tr h="30341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As costelas </a:t>
                      </a:r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elevam-se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As costelas </a:t>
                      </a:r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abaixam-se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256750"/>
                  </a:ext>
                </a:extLst>
              </a:tr>
              <a:tr h="30341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O diafragma </a:t>
                      </a:r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contrai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O diafragma </a:t>
                      </a:r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relaxa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100161"/>
                  </a:ext>
                </a:extLst>
              </a:tr>
              <a:tr h="30341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O volume da caixa torácica </a:t>
                      </a:r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aumenta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O volume da caixa torácica </a:t>
                      </a:r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diminui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84865"/>
                  </a:ext>
                </a:extLst>
              </a:tr>
              <a:tr h="30341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 pressão sobre os pulmões </a:t>
                      </a:r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diminui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 pressão sobre os pulmões </a:t>
                      </a:r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aumenta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236006"/>
                  </a:ext>
                </a:extLst>
              </a:tr>
              <a:tr h="30341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O ar </a:t>
                      </a:r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entra nos pulmões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O ar </a:t>
                      </a:r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sai dos pulmões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976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8209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Composição natural do ar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4C1D9DD-77A6-48AA-9727-217DCE236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662" y="1366837"/>
            <a:ext cx="5400675" cy="412432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2E92605-123D-45BC-A115-A8AED35DBA7D}"/>
              </a:ext>
            </a:extLst>
          </p:cNvPr>
          <p:cNvSpPr/>
          <p:nvPr/>
        </p:nvSpPr>
        <p:spPr>
          <a:xfrm rot="16200000">
            <a:off x="5719064" y="3457518"/>
            <a:ext cx="6098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hlinkClick r:id="rId5"/>
              </a:rPr>
              <a:t>Fonte: https://planetabiologia.com/a-atmosfera-terrestre-composicao-camadas-e-gases/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3974123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5830431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Hematose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1192635-188B-4543-A183-EF0F1874A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97" y="1551696"/>
            <a:ext cx="8682206" cy="3782541"/>
          </a:xfrm>
          <a:prstGeom prst="rect">
            <a:avLst/>
          </a:prstGeom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5A1F52FB-B296-4A43-9F85-1F822818F84A}"/>
              </a:ext>
            </a:extLst>
          </p:cNvPr>
          <p:cNvGraphicFramePr>
            <a:graphicFrameLocks noGrp="1"/>
          </p:cNvGraphicFramePr>
          <p:nvPr/>
        </p:nvGraphicFramePr>
        <p:xfrm>
          <a:off x="539552" y="5517232"/>
          <a:ext cx="8064896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val="279985538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559727427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0070C0"/>
                          </a:solidFill>
                        </a:rPr>
                        <a:t>CO</a:t>
                      </a:r>
                      <a:r>
                        <a:rPr lang="pt-BR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pt-BR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219155"/>
                  </a:ext>
                </a:extLst>
              </a:tr>
              <a:tr h="242808">
                <a:tc>
                  <a:txBody>
                    <a:bodyPr/>
                    <a:lstStyle/>
                    <a:p>
                      <a:r>
                        <a:rPr lang="pt-BR" dirty="0"/>
                        <a:t>5% dissolvido no plasma</a:t>
                      </a:r>
                    </a:p>
                    <a:p>
                      <a:r>
                        <a:rPr lang="pt-BR" dirty="0"/>
                        <a:t>25% associado à hemoglobina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70% </a:t>
                      </a:r>
                      <a:r>
                        <a:rPr lang="pt-BR" sz="1800" dirty="0"/>
                        <a:t>CO</a:t>
                      </a:r>
                      <a:r>
                        <a:rPr lang="pt-BR" sz="1800" baseline="-25000" dirty="0"/>
                        <a:t>2</a:t>
                      </a:r>
                      <a:r>
                        <a:rPr lang="pt-BR" sz="1800" dirty="0"/>
                        <a:t> + H</a:t>
                      </a:r>
                      <a:r>
                        <a:rPr lang="pt-BR" sz="1800" baseline="-25000" dirty="0"/>
                        <a:t>2</a:t>
                      </a:r>
                      <a:r>
                        <a:rPr lang="pt-BR" sz="1800" dirty="0"/>
                        <a:t>O ↔ (H</a:t>
                      </a:r>
                      <a:r>
                        <a:rPr lang="pt-BR" sz="1800" baseline="-25000" dirty="0"/>
                        <a:t>2</a:t>
                      </a:r>
                      <a:r>
                        <a:rPr lang="pt-BR" sz="1800" dirty="0"/>
                        <a:t>CO</a:t>
                      </a:r>
                      <a:r>
                        <a:rPr lang="pt-BR" sz="1800" baseline="-25000" dirty="0"/>
                        <a:t>3</a:t>
                      </a:r>
                      <a:r>
                        <a:rPr lang="pt-BR" sz="1800" dirty="0"/>
                        <a:t>) ↔ H</a:t>
                      </a:r>
                      <a:r>
                        <a:rPr lang="pt-BR" sz="1800" baseline="-25000" dirty="0"/>
                        <a:t>1</a:t>
                      </a:r>
                      <a:r>
                        <a:rPr lang="pt-BR" sz="1800" dirty="0"/>
                        <a:t> + HCO</a:t>
                      </a:r>
                      <a:r>
                        <a:rPr lang="pt-BR" sz="1800" baseline="-25000" dirty="0"/>
                        <a:t>3</a:t>
                      </a:r>
                      <a:r>
                        <a:rPr lang="pt-BR" sz="1800" baseline="30000" dirty="0"/>
                        <a:t>–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5% dissolvido no plasma</a:t>
                      </a:r>
                    </a:p>
                    <a:p>
                      <a:r>
                        <a:rPr lang="pt-BR" dirty="0"/>
                        <a:t>95% Junto à hemoglobina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270673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71767D17-F171-4663-9FA1-82C673EC6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6087" y="83660"/>
            <a:ext cx="1836241" cy="1402279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F4861E1-08E0-4822-814B-ED04A28C4987}"/>
              </a:ext>
            </a:extLst>
          </p:cNvPr>
          <p:cNvCxnSpPr/>
          <p:nvPr/>
        </p:nvCxnSpPr>
        <p:spPr>
          <a:xfrm>
            <a:off x="4716016" y="5085184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6B7F49F-34EB-47A7-A3ED-BCD34C13F748}"/>
              </a:ext>
            </a:extLst>
          </p:cNvPr>
          <p:cNvCxnSpPr/>
          <p:nvPr/>
        </p:nvCxnSpPr>
        <p:spPr>
          <a:xfrm>
            <a:off x="8100392" y="5013176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35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6768752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Células caliciformes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5D8ADF5-84D1-41CF-AB6C-719CD03146F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-108520" y="1328168"/>
            <a:ext cx="7632848" cy="38968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33D5C6F-2055-42A1-8E04-DD6BC6742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2325464"/>
            <a:ext cx="2181225" cy="234315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461BC63-F23C-4A46-8C5C-C172E5539DED}"/>
              </a:ext>
            </a:extLst>
          </p:cNvPr>
          <p:cNvSpPr/>
          <p:nvPr/>
        </p:nvSpPr>
        <p:spPr>
          <a:xfrm>
            <a:off x="8532440" y="4077072"/>
            <a:ext cx="64807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4F15033-5A3E-4946-BE4B-89E37F3CD415}"/>
              </a:ext>
            </a:extLst>
          </p:cNvPr>
          <p:cNvSpPr txBox="1"/>
          <p:nvPr/>
        </p:nvSpPr>
        <p:spPr>
          <a:xfrm>
            <a:off x="611560" y="57416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*Produzem muco, juntamente com os cílios, expelem substâncias e micro-organismos indesejáveis no sistema respiratório.</a:t>
            </a:r>
          </a:p>
        </p:txBody>
      </p:sp>
    </p:spTree>
    <p:extLst>
      <p:ext uri="{BB962C8B-B14F-4D97-AF65-F5344CB8AC3E}">
        <p14:creationId xmlns:p14="http://schemas.microsoft.com/office/powerpoint/2010/main" val="20560217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3544</TotalTime>
  <Words>488</Words>
  <Application>Microsoft Office PowerPoint</Application>
  <PresentationFormat>Apresentação na tela (4:3)</PresentationFormat>
  <Paragraphs>147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Andalus</vt:lpstr>
      <vt:lpstr>Arial</vt:lpstr>
      <vt:lpstr>Calibri</vt:lpstr>
      <vt:lpstr>StarSymbol</vt:lpstr>
      <vt:lpstr>Times New Roman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win7</dc:creator>
  <cp:lastModifiedBy>Luciana Senter</cp:lastModifiedBy>
  <cp:revision>392</cp:revision>
  <dcterms:modified xsi:type="dcterms:W3CDTF">2020-04-06T01:55:01Z</dcterms:modified>
</cp:coreProperties>
</file>