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307" r:id="rId5"/>
    <p:sldId id="337" r:id="rId6"/>
    <p:sldId id="336" r:id="rId7"/>
    <p:sldId id="323" r:id="rId8"/>
    <p:sldId id="326" r:id="rId9"/>
    <p:sldId id="298" r:id="rId10"/>
    <p:sldId id="338" r:id="rId11"/>
    <p:sldId id="332" r:id="rId12"/>
    <p:sldId id="303" r:id="rId13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2AC8365-E5C6-4D7B-BD88-C1A64A7B01BF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1CEAB6A-E502-4350-B58F-8AE1A1C15CFE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06400" y="5000760"/>
            <a:ext cx="6408000" cy="4693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05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0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71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63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201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9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m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R4cNMryGOro&amp;feature=youtu.be" TargetMode="External"/><Relationship Id="rId5" Type="http://schemas.openxmlformats.org/officeDocument/2006/relationships/hyperlink" Target="https://human.biodigital.com/" TargetMode="External"/><Relationship Id="rId4" Type="http://schemas.openxmlformats.org/officeDocument/2006/relationships/hyperlink" Target="https://www.zygotebod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R4cNMryGOro&amp;feature=youtu.b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7504" y="1516680"/>
            <a:ext cx="9217024" cy="3999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latin typeface="Bradley Hand ITC" panose="03070402050302030203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pt-BR" sz="4800" b="1" dirty="0">
                <a:solidFill>
                  <a:srgbClr val="CC0099"/>
                </a:solidFill>
                <a:latin typeface="Bradley Hand ITC" panose="03070402050302030203" pitchFamily="66" charset="0"/>
                <a:ea typeface="SimSun"/>
              </a:rPr>
              <a:t>Anatomia e fisiologia humana  </a:t>
            </a:r>
          </a:p>
          <a:p>
            <a:pPr algn="ctr">
              <a:lnSpc>
                <a:spcPct val="100000"/>
              </a:lnSpc>
            </a:pPr>
            <a:r>
              <a:rPr lang="pt-BR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ea typeface="SimSun"/>
              </a:rPr>
              <a:t>Sistema </a:t>
            </a:r>
          </a:p>
          <a:p>
            <a:pPr algn="ctr">
              <a:lnSpc>
                <a:spcPct val="100000"/>
              </a:lnSpc>
            </a:pPr>
            <a:r>
              <a:rPr lang="pt-BR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ea typeface="SimSun"/>
              </a:rPr>
              <a:t>Urinário</a:t>
            </a:r>
            <a:endParaRPr sz="6000" dirty="0">
              <a:solidFill>
                <a:schemeClr val="accent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46200" y="5003640"/>
            <a:ext cx="63684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endParaRPr dirty="0">
              <a:latin typeface="Bradley Hand ITC" panose="03070402050302030203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pt-BR" sz="2800" dirty="0" err="1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Profª</a:t>
            </a:r>
            <a:r>
              <a:rPr lang="pt-BR" sz="2800" dirty="0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 Luciana </a:t>
            </a:r>
            <a:r>
              <a:rPr lang="pt-BR" sz="2800" dirty="0" err="1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Senter</a:t>
            </a:r>
            <a:endParaRPr sz="2800" dirty="0">
              <a:latin typeface="Bradley Hand ITC" panose="03070402050302030203" pitchFamily="66" charset="0"/>
            </a:endParaRPr>
          </a:p>
          <a:p>
            <a:pPr algn="ctr">
              <a:lnSpc>
                <a:spcPct val="80000"/>
              </a:lnSpc>
            </a:pPr>
            <a:endParaRPr lang="pt-BR" sz="1600" dirty="0">
              <a:solidFill>
                <a:srgbClr val="898989"/>
              </a:solidFill>
              <a:latin typeface="Bradley Hand ITC" panose="03070402050302030203" pitchFamily="66" charset="0"/>
              <a:ea typeface="SimSun"/>
            </a:endParaRPr>
          </a:p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Bióloga UNOESC/SMO</a:t>
            </a:r>
            <a:endParaRPr sz="1600" dirty="0">
              <a:latin typeface="Bradley Hand ITC" panose="03070402050302030203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Mestre e Doutora em  Microbiologia Agrícola e do Ambiente UFRGS</a:t>
            </a:r>
          </a:p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Especialista em Educação Profissional e Tecnológica - IFSC</a:t>
            </a:r>
            <a:endParaRPr sz="1600" dirty="0">
              <a:latin typeface="Bradley Hand ITC" panose="03070402050302030203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rgbClr val="898989"/>
                </a:solidFill>
                <a:latin typeface="Bradley Hand ITC" panose="03070402050302030203" pitchFamily="66" charset="0"/>
                <a:ea typeface="SimSun"/>
              </a:rPr>
              <a:t>luciana.senter@ifsc.edu.br </a:t>
            </a:r>
            <a:endParaRPr sz="1600" dirty="0">
              <a:latin typeface="Bradley Hand ITC" panose="03070402050302030203" pitchFamily="66" charset="0"/>
            </a:endParaRPr>
          </a:p>
          <a:p>
            <a:pPr algn="ctr">
              <a:lnSpc>
                <a:spcPct val="80000"/>
              </a:lnSpc>
            </a:pPr>
            <a:endParaRPr dirty="0">
              <a:latin typeface="Bradley Hand ITC" panose="03070402050302030203" pitchFamily="66" charset="0"/>
            </a:endParaRPr>
          </a:p>
          <a:p>
            <a:pPr algn="ctr">
              <a:lnSpc>
                <a:spcPct val="80000"/>
              </a:lnSpc>
            </a:pPr>
            <a:endParaRPr dirty="0">
              <a:latin typeface="Bradley Hand ITC" panose="03070402050302030203" pitchFamily="66" charset="0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1730520" y="236520"/>
            <a:ext cx="7089120" cy="1371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Bradley Hand ITC" panose="03070402050302030203" pitchFamily="66" charset="0"/>
                <a:ea typeface="SimSun"/>
              </a:rPr>
              <a:t>MINISTÉRIO DA EDUCAÇÃO</a:t>
            </a:r>
            <a:endParaRPr dirty="0">
              <a:latin typeface="Bradley Hand ITC" panose="03070402050302030203" pitchFamily="66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Bradley Hand ITC" panose="03070402050302030203" pitchFamily="66" charset="0"/>
                <a:ea typeface="SimSun"/>
              </a:rPr>
              <a:t>SECRETARIA DE EDUCAÇÃO PROFISSIONAL E TECNOLÓGICA</a:t>
            </a:r>
            <a:endParaRPr dirty="0">
              <a:latin typeface="Bradley Hand ITC" panose="03070402050302030203" pitchFamily="66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Bradley Hand ITC" panose="03070402050302030203" pitchFamily="66" charset="0"/>
                <a:ea typeface="SimSun"/>
              </a:rPr>
              <a:t>INSTITUTO FEDERAL DE SANTA CATARINA</a:t>
            </a:r>
            <a:endParaRPr dirty="0">
              <a:latin typeface="Bradley Hand ITC" panose="03070402050302030203" pitchFamily="66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Bradley Hand ITC" panose="03070402050302030203" pitchFamily="66" charset="0"/>
                <a:ea typeface="SimSun"/>
              </a:rPr>
              <a:t>CAMPUS SÃO MIGUEL DO OESTE</a:t>
            </a:r>
            <a:endParaRPr dirty="0">
              <a:latin typeface="Bradley Hand ITC" panose="03070402050302030203" pitchFamily="66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Bradley Hand ITC" panose="03070402050302030203" pitchFamily="66" charset="0"/>
                <a:ea typeface="SimSun"/>
              </a:rPr>
              <a:t>CURSO TÉCNICO INTEGRADO AO ENSINO MÉDIO</a:t>
            </a:r>
            <a:endParaRPr dirty="0">
              <a:latin typeface="Bradley Hand ITC" panose="03070402050302030203" pitchFamily="66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Bradley Hand ITC" panose="03070402050302030203" pitchFamily="66" charset="0"/>
                <a:ea typeface="SimSun"/>
              </a:rPr>
              <a:t>Unidade Curricular: BIOLOGIA 2</a:t>
            </a:r>
            <a:endParaRPr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5F569B-1BE8-48B1-B142-AA0B3E2FF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8" y="1124744"/>
            <a:ext cx="9144000" cy="51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727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Material complementar de estudos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6" name="Retângulo 1">
            <a:extLst>
              <a:ext uri="{FF2B5EF4-FFF2-40B4-BE49-F238E27FC236}">
                <a16:creationId xmlns:a16="http://schemas.microsoft.com/office/drawing/2014/main" id="{04AB271F-F219-4848-8C67-5B672C90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44824"/>
            <a:ext cx="76529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400" dirty="0">
                <a:hlinkClick r:id="rId4"/>
              </a:rPr>
              <a:t>https://www.zygotebody.com/</a:t>
            </a:r>
            <a:endParaRPr lang="en-US" altLang="pt-BR" sz="2400" dirty="0"/>
          </a:p>
          <a:p>
            <a:endParaRPr lang="en-US" altLang="pt-BR" sz="2400" dirty="0"/>
          </a:p>
          <a:p>
            <a:r>
              <a:rPr lang="pt-BR" sz="2400" dirty="0">
                <a:hlinkClick r:id="rId5"/>
              </a:rPr>
              <a:t>https://human.biodigital.com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LOPES, S.; ROSSO, S. </a:t>
            </a:r>
            <a:r>
              <a:rPr lang="pt-BR" sz="2400" b="1" dirty="0" err="1"/>
              <a:t>Bio</a:t>
            </a:r>
            <a:r>
              <a:rPr lang="pt-BR" sz="2400" b="1" dirty="0"/>
              <a:t> </a:t>
            </a:r>
            <a:r>
              <a:rPr lang="pt-BR" sz="2400" b="1" dirty="0" err="1"/>
              <a:t>vol</a:t>
            </a:r>
            <a:r>
              <a:rPr lang="pt-BR" sz="2400" b="1" dirty="0"/>
              <a:t> 2. </a:t>
            </a:r>
            <a:r>
              <a:rPr lang="pt-BR" sz="2400" dirty="0"/>
              <a:t>2 ed., São Paulo, Saraiva, 2010. </a:t>
            </a:r>
            <a:r>
              <a:rPr lang="pt-BR" sz="2400" b="1" dirty="0"/>
              <a:t>  </a:t>
            </a:r>
          </a:p>
          <a:p>
            <a:endParaRPr lang="pt-BR" sz="2400" b="1" dirty="0"/>
          </a:p>
          <a:p>
            <a:r>
              <a:rPr lang="pt-BR" sz="2400" b="1"/>
              <a:t>Formação da urina: </a:t>
            </a:r>
            <a:r>
              <a:rPr lang="pt-BR" sz="2400">
                <a:hlinkClick r:id="rId6"/>
              </a:rPr>
              <a:t>https://www.youtube.com/watch?v=R4cNMryGOro&amp;feature=youtu.be</a:t>
            </a:r>
            <a:endParaRPr lang="pt-BR" sz="2400">
              <a:latin typeface="Bradley Hand ITC" panose="03070402050302030203" pitchFamily="66" charset="0"/>
            </a:endParaRP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7420174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9640" y="428040"/>
            <a:ext cx="8228880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solidFill>
                  <a:srgbClr val="33CC33"/>
                </a:solidFill>
                <a:latin typeface="Bradley Hand ITC" panose="03070402050302030203" pitchFamily="66" charset="0"/>
                <a:ea typeface="SimSun"/>
              </a:rPr>
              <a:t>Sumário</a:t>
            </a:r>
            <a:endParaRPr sz="3600" dirty="0">
              <a:latin typeface="Bradley Hand ITC" panose="03070402050302030203" pitchFamily="66" charset="0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85840" y="1557360"/>
            <a:ext cx="8714520" cy="36712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  <a:ea typeface="SimSun"/>
              </a:rPr>
              <a:t>Definição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  <a:ea typeface="SimSun"/>
              </a:rPr>
              <a:t>Funções do sistema urinário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  <a:ea typeface="SimSun"/>
              </a:rPr>
              <a:t>Funcionamento do sistema urinário</a:t>
            </a:r>
          </a:p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  <a:ea typeface="SimSun"/>
              </a:rPr>
              <a:t>	</a:t>
            </a:r>
            <a:endParaRPr sz="3600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>
              <a:lnSpc>
                <a:spcPct val="100000"/>
              </a:lnSpc>
            </a:pPr>
            <a:endParaRPr lang="pt-BR" sz="3600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  <a:ea typeface="SimSun"/>
            </a:endParaRPr>
          </a:p>
          <a:p>
            <a:pPr marL="457200" indent="-457200">
              <a:buFont typeface="+mj-lt"/>
              <a:buAutoNum type="arabicPeriod"/>
            </a:pPr>
            <a:endParaRPr sz="3600" dirty="0"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Definição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620400"/>
            <a:ext cx="7867262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Bradley Hand ITC" panose="03070402050302030203" pitchFamily="66" charset="0"/>
              </a:rPr>
              <a:t>O sistema urinário, faz parte do de um grupo de órgãos </a:t>
            </a:r>
            <a:r>
              <a:rPr lang="pt-BR" sz="3600">
                <a:latin typeface="Bradley Hand ITC" panose="03070402050302030203" pitchFamily="66" charset="0"/>
              </a:rPr>
              <a:t>ou estruturas  excretoras</a:t>
            </a:r>
            <a:endParaRPr lang="pt-BR" sz="36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03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Definição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620400"/>
            <a:ext cx="7867262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Bradley Hand ITC" panose="03070402050302030203" pitchFamily="66" charset="0"/>
              </a:rPr>
              <a:t>O sistema urinário, também chamado de sistema renal, é responsável por </a:t>
            </a: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filtrar </a:t>
            </a:r>
            <a:r>
              <a:rPr lang="pt-BR" sz="3600" dirty="0">
                <a:latin typeface="Bradley Hand ITC" panose="03070402050302030203" pitchFamily="66" charset="0"/>
              </a:rPr>
              <a:t>resíduos da corrente sanguínea e </a:t>
            </a: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expulsá-lo</a:t>
            </a:r>
            <a:r>
              <a:rPr lang="pt-BR" sz="3600" dirty="0">
                <a:latin typeface="Bradley Hand ITC" panose="03070402050302030203" pitchFamily="66" charset="0"/>
              </a:rPr>
              <a:t> do corpo como </a:t>
            </a: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urina</a:t>
            </a:r>
            <a:r>
              <a:rPr lang="pt-BR" sz="3600" dirty="0">
                <a:latin typeface="Bradley Hand ITC" panose="03070402050302030203" pitchFamily="66" charset="0"/>
              </a:rPr>
              <a:t>. Partes do sistema urinário incluem rins, ureteres, bexiga e uretra.</a:t>
            </a:r>
          </a:p>
        </p:txBody>
      </p:sp>
    </p:spTree>
    <p:extLst>
      <p:ext uri="{BB962C8B-B14F-4D97-AF65-F5344CB8AC3E}">
        <p14:creationId xmlns:p14="http://schemas.microsoft.com/office/powerpoint/2010/main" val="29739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Definição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2627784" y="1126200"/>
            <a:ext cx="432048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3600" dirty="0">
              <a:latin typeface="Bradley Hand ITC" panose="03070402050302030203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3600" dirty="0">
              <a:latin typeface="Bradley Hand ITC" panose="03070402050302030203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3600" dirty="0">
              <a:latin typeface="Bradley Hand ITC" panose="03070402050302030203" pitchFamily="66" charset="0"/>
            </a:endParaRPr>
          </a:p>
          <a:p>
            <a:pPr algn="ctr"/>
            <a:r>
              <a:rPr lang="pt-BR" sz="3600" dirty="0">
                <a:latin typeface="Bradley Hand ITC" panose="03070402050302030203" pitchFamily="66" charset="0"/>
              </a:rPr>
              <a:t>rins</a:t>
            </a:r>
          </a:p>
          <a:p>
            <a:pPr algn="ctr"/>
            <a:r>
              <a:rPr lang="pt-BR" sz="3600" dirty="0"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pt-BR" sz="3600" dirty="0">
                <a:latin typeface="Bradley Hand ITC" panose="03070402050302030203" pitchFamily="66" charset="0"/>
              </a:rPr>
              <a:t>ureteres</a:t>
            </a:r>
          </a:p>
          <a:p>
            <a:pPr algn="ctr"/>
            <a:r>
              <a:rPr lang="pt-BR" sz="3600" dirty="0"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pt-BR" sz="3600" dirty="0">
                <a:latin typeface="Bradley Hand ITC" panose="03070402050302030203" pitchFamily="66" charset="0"/>
              </a:rPr>
              <a:t>bexiga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3600" dirty="0">
              <a:latin typeface="Bradley Hand ITC" panose="03070402050302030203" pitchFamily="66" charset="0"/>
            </a:endParaRPr>
          </a:p>
          <a:p>
            <a:pPr algn="ctr"/>
            <a:r>
              <a:rPr lang="pt-BR" sz="3600" dirty="0">
                <a:latin typeface="Bradley Hand ITC" panose="03070402050302030203" pitchFamily="66" charset="0"/>
              </a:rPr>
              <a:t>uretra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84FB1A-8374-4396-ACCA-B50D9C87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95"/>
          <a:stretch/>
        </p:blipFill>
        <p:spPr>
          <a:xfrm>
            <a:off x="27632" y="3207067"/>
            <a:ext cx="2348632" cy="35343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F51116-9057-42BB-ACB8-C77EED7AF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650562"/>
            <a:ext cx="2195736" cy="4207437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FE66B136-03E2-44A5-8E06-61FDF539E349}"/>
              </a:ext>
            </a:extLst>
          </p:cNvPr>
          <p:cNvSpPr/>
          <p:nvPr/>
        </p:nvSpPr>
        <p:spPr>
          <a:xfrm>
            <a:off x="375480" y="1124744"/>
            <a:ext cx="8393040" cy="1872208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latin typeface="Bradley Hand ITC" panose="03070402050302030203" pitchFamily="66" charset="0"/>
              </a:rPr>
              <a:t>O sistema </a:t>
            </a:r>
            <a:r>
              <a:rPr lang="pt-BR" sz="3600" dirty="0" err="1">
                <a:latin typeface="Bradley Hand ITC" panose="03070402050302030203" pitchFamily="66" charset="0"/>
              </a:rPr>
              <a:t>uninário</a:t>
            </a:r>
            <a:r>
              <a:rPr lang="pt-BR" sz="3600" dirty="0">
                <a:latin typeface="Bradley Hand ITC" panose="03070402050302030203" pitchFamily="66" charset="0"/>
              </a:rPr>
              <a:t> feminino e masculino diferem apenas na sua porção final. Incluem: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3B7AD3-C1D0-43A0-85F1-E85017ACCE03}"/>
              </a:ext>
            </a:extLst>
          </p:cNvPr>
          <p:cNvSpPr txBox="1"/>
          <p:nvPr/>
        </p:nvSpPr>
        <p:spPr>
          <a:xfrm>
            <a:off x="1607016" y="45581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Feminino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43522A-5AFE-4E54-A7CA-ED7763C10327}"/>
              </a:ext>
            </a:extLst>
          </p:cNvPr>
          <p:cNvSpPr txBox="1"/>
          <p:nvPr/>
        </p:nvSpPr>
        <p:spPr>
          <a:xfrm>
            <a:off x="6372200" y="44338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Masculino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F78787B-14F9-4957-8588-7A9DA0B7E9E0}"/>
              </a:ext>
            </a:extLst>
          </p:cNvPr>
          <p:cNvCxnSpPr>
            <a:cxnSpLocks/>
          </p:cNvCxnSpPr>
          <p:nvPr/>
        </p:nvCxnSpPr>
        <p:spPr>
          <a:xfrm flipH="1">
            <a:off x="1979712" y="3124983"/>
            <a:ext cx="2232248" cy="44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FB74C7D-D5B1-4EC0-85B4-E3741F56BDBA}"/>
              </a:ext>
            </a:extLst>
          </p:cNvPr>
          <p:cNvCxnSpPr>
            <a:cxnSpLocks/>
          </p:cNvCxnSpPr>
          <p:nvPr/>
        </p:nvCxnSpPr>
        <p:spPr>
          <a:xfrm flipH="1">
            <a:off x="1607016" y="4143171"/>
            <a:ext cx="2316912" cy="47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2F08B25-ED1B-41D3-9166-BCDB0329E1F6}"/>
              </a:ext>
            </a:extLst>
          </p:cNvPr>
          <p:cNvCxnSpPr>
            <a:cxnSpLocks/>
          </p:cNvCxnSpPr>
          <p:nvPr/>
        </p:nvCxnSpPr>
        <p:spPr>
          <a:xfrm flipH="1">
            <a:off x="1475656" y="5257924"/>
            <a:ext cx="2600672" cy="102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65D1B8E6-00B4-44BC-8582-6FFED5E38D0E}"/>
              </a:ext>
            </a:extLst>
          </p:cNvPr>
          <p:cNvCxnSpPr>
            <a:cxnSpLocks/>
          </p:cNvCxnSpPr>
          <p:nvPr/>
        </p:nvCxnSpPr>
        <p:spPr>
          <a:xfrm flipH="1">
            <a:off x="1201948" y="6338044"/>
            <a:ext cx="2874380" cy="27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F162114-E321-4F52-9936-2B0EB494558F}"/>
              </a:ext>
            </a:extLst>
          </p:cNvPr>
          <p:cNvCxnSpPr/>
          <p:nvPr/>
        </p:nvCxnSpPr>
        <p:spPr>
          <a:xfrm>
            <a:off x="5312136" y="3124983"/>
            <a:ext cx="1770524" cy="202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FBA17CE-B1B6-4723-BD80-0474E34A9EAB}"/>
              </a:ext>
            </a:extLst>
          </p:cNvPr>
          <p:cNvCxnSpPr/>
          <p:nvPr/>
        </p:nvCxnSpPr>
        <p:spPr>
          <a:xfrm>
            <a:off x="5681796" y="4162686"/>
            <a:ext cx="1770524" cy="202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C44E27A-47D5-4CA0-AD87-3F001831A893}"/>
              </a:ext>
            </a:extLst>
          </p:cNvPr>
          <p:cNvCxnSpPr>
            <a:cxnSpLocks/>
          </p:cNvCxnSpPr>
          <p:nvPr/>
        </p:nvCxnSpPr>
        <p:spPr>
          <a:xfrm>
            <a:off x="5537780" y="5314814"/>
            <a:ext cx="2202572" cy="33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5B977A03-964C-4BDC-BC64-189FD95DF618}"/>
              </a:ext>
            </a:extLst>
          </p:cNvPr>
          <p:cNvCxnSpPr>
            <a:cxnSpLocks/>
          </p:cNvCxnSpPr>
          <p:nvPr/>
        </p:nvCxnSpPr>
        <p:spPr>
          <a:xfrm>
            <a:off x="5537780" y="6466942"/>
            <a:ext cx="2404272" cy="8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672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Funções do sistema urinário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Excreção </a:t>
            </a:r>
            <a:r>
              <a:rPr lang="pt-BR" sz="3600" dirty="0">
                <a:latin typeface="Bradley Hand ITC" panose="03070402050302030203" pitchFamily="66" charset="0"/>
              </a:rPr>
              <a:t>de produtos </a:t>
            </a: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nitrogenados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Reabsorção </a:t>
            </a:r>
            <a:r>
              <a:rPr lang="pt-BR" sz="3600" dirty="0">
                <a:latin typeface="Bradley Hand ITC" panose="03070402050302030203" pitchFamily="66" charset="0"/>
              </a:rPr>
              <a:t>de substâncias úteis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Regulação </a:t>
            </a:r>
            <a:r>
              <a:rPr lang="pt-BR" sz="3600" dirty="0">
                <a:latin typeface="Bradley Hand ITC" panose="03070402050302030203" pitchFamily="66" charset="0"/>
              </a:rPr>
              <a:t>do volume de água no corpo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Reabsorção do potássio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6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75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371968" y="133144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Sistema urinário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CDAEC6-EAF1-4323-B498-39AD87D36052}"/>
              </a:ext>
            </a:extLst>
          </p:cNvPr>
          <p:cNvSpPr txBox="1"/>
          <p:nvPr/>
        </p:nvSpPr>
        <p:spPr>
          <a:xfrm>
            <a:off x="251520" y="126876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206 ossos</a:t>
            </a:r>
          </a:p>
          <a:p>
            <a:r>
              <a:rPr lang="pt-BR" dirty="0"/>
              <a:t>(14% massa corporal)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70838A-F7D0-4C91-A381-03E63F6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080"/>
            <a:ext cx="9144000" cy="62179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BCE6AC-2C7C-44B8-8D06-CCADD7740AA7}"/>
              </a:ext>
            </a:extLst>
          </p:cNvPr>
          <p:cNvSpPr txBox="1"/>
          <p:nvPr/>
        </p:nvSpPr>
        <p:spPr>
          <a:xfrm>
            <a:off x="157604" y="5589240"/>
            <a:ext cx="434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sz="3600" dirty="0">
                <a:latin typeface="Bradley Hand ITC" panose="03070402050302030203" pitchFamily="66" charset="0"/>
              </a:rPr>
              <a:t>ff</a:t>
            </a:r>
          </a:p>
        </p:txBody>
      </p:sp>
    </p:spTree>
    <p:extLst>
      <p:ext uri="{BB962C8B-B14F-4D97-AF65-F5344CB8AC3E}">
        <p14:creationId xmlns:p14="http://schemas.microsoft.com/office/powerpoint/2010/main" val="30728959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371968" y="133144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Sistema esquelético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C64AA3D-AD9B-4E16-9623-F2A2E7731967}"/>
              </a:ext>
            </a:extLst>
          </p:cNvPr>
          <p:cNvSpPr txBox="1"/>
          <p:nvPr/>
        </p:nvSpPr>
        <p:spPr>
          <a:xfrm>
            <a:off x="-36512" y="1461562"/>
            <a:ext cx="50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hlinkClick r:id="rId4"/>
              </a:rPr>
              <a:t>https://www.youtube.com/watch?v=R4cNMryGOro&amp;feature=youtu.be</a:t>
            </a:r>
            <a:endParaRPr lang="pt-BR" sz="2400" dirty="0">
              <a:latin typeface="Bradley Hand ITC" panose="03070402050302030203" pitchFamily="6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22A894B-70B3-4C8E-8B27-C1C9E86A2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694352"/>
            <a:ext cx="4572000" cy="26842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51867-2840-4897-84A6-CF7CD3CF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567" y="585632"/>
            <a:ext cx="3960441" cy="226540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B1A63AB-15FB-4E63-AB88-5F0C0BA40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34587" y="3613555"/>
            <a:ext cx="4139952" cy="2403707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B1D804B-7D03-4C69-867E-57944796EC76}"/>
              </a:ext>
            </a:extLst>
          </p:cNvPr>
          <p:cNvCxnSpPr/>
          <p:nvPr/>
        </p:nvCxnSpPr>
        <p:spPr>
          <a:xfrm flipH="1">
            <a:off x="3176734" y="3369376"/>
            <a:ext cx="2592288" cy="1358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996A7FB-A9D9-4D05-B33F-5B0CF3967B94}"/>
              </a:ext>
            </a:extLst>
          </p:cNvPr>
          <p:cNvCxnSpPr>
            <a:cxnSpLocks/>
          </p:cNvCxnSpPr>
          <p:nvPr/>
        </p:nvCxnSpPr>
        <p:spPr>
          <a:xfrm flipH="1" flipV="1">
            <a:off x="3320750" y="5036486"/>
            <a:ext cx="2592288" cy="1270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47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371968" y="133144"/>
            <a:ext cx="4216256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00B050"/>
                </a:solidFill>
                <a:latin typeface="Bradley Hand ITC" panose="03070402050302030203" pitchFamily="66" charset="0"/>
                <a:ea typeface="SimSun"/>
              </a:rPr>
              <a:t>Sistema esquelético</a:t>
            </a:r>
            <a:endParaRPr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51867-2840-4897-84A6-CF7CD3CF7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96" y="841134"/>
            <a:ext cx="3960441" cy="226540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8ED725E-47E6-4AE0-9048-3BF378F3E7D1}"/>
              </a:ext>
            </a:extLst>
          </p:cNvPr>
          <p:cNvGrpSpPr/>
          <p:nvPr/>
        </p:nvGrpSpPr>
        <p:grpSpPr>
          <a:xfrm>
            <a:off x="0" y="904320"/>
            <a:ext cx="4320480" cy="2139033"/>
            <a:chOff x="107504" y="2796233"/>
            <a:chExt cx="6498912" cy="4139952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B22A894B-70B3-4C8E-8B27-C1C9E86A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3694352"/>
              <a:ext cx="4572000" cy="2684266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B1A63AB-15FB-4E63-AB88-5F0C0BA4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334587" y="3664355"/>
              <a:ext cx="4139952" cy="2403707"/>
            </a:xfrm>
            <a:prstGeom prst="rect">
              <a:avLst/>
            </a:prstGeom>
          </p:spPr>
        </p:pic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B1D804B-7D03-4C69-867E-57944796EC76}"/>
                </a:ext>
              </a:extLst>
            </p:cNvPr>
            <p:cNvCxnSpPr/>
            <p:nvPr/>
          </p:nvCxnSpPr>
          <p:spPr>
            <a:xfrm flipH="1">
              <a:off x="3176734" y="3369376"/>
              <a:ext cx="2592288" cy="1358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A996A7FB-A9D9-4D05-B33F-5B0CF3967B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20750" y="5036486"/>
              <a:ext cx="2592288" cy="12704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E48B153-9071-4CD6-A540-B1D555E33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429000"/>
            <a:ext cx="4572000" cy="26079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1F293C-52D3-417E-98E0-9C3924623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74" y="3429000"/>
            <a:ext cx="4480096" cy="256199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296152-3A57-41B5-8667-40A52EDD6C8F}"/>
              </a:ext>
            </a:extLst>
          </p:cNvPr>
          <p:cNvSpPr txBox="1"/>
          <p:nvPr/>
        </p:nvSpPr>
        <p:spPr>
          <a:xfrm>
            <a:off x="4100022" y="46447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ym typeface="Wingdings" panose="05000000000000000000" pitchFamily="2" charset="2"/>
              </a:rPr>
              <a:t></a:t>
            </a:r>
            <a:endParaRPr lang="pt-BR" sz="360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CA28CB0-0AC1-4AE4-9649-239AD06AB658}"/>
              </a:ext>
            </a:extLst>
          </p:cNvPr>
          <p:cNvSpPr/>
          <p:nvPr/>
        </p:nvSpPr>
        <p:spPr>
          <a:xfrm>
            <a:off x="7452320" y="4293096"/>
            <a:ext cx="1152128" cy="7920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4844C02-1C3C-4944-9315-977B995C6C43}"/>
              </a:ext>
            </a:extLst>
          </p:cNvPr>
          <p:cNvSpPr/>
          <p:nvPr/>
        </p:nvSpPr>
        <p:spPr>
          <a:xfrm>
            <a:off x="7452320" y="4878983"/>
            <a:ext cx="1152128" cy="79208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4DB899F-124D-4F1F-B653-6F3ADD0EEC46}"/>
              </a:ext>
            </a:extLst>
          </p:cNvPr>
          <p:cNvSpPr/>
          <p:nvPr/>
        </p:nvSpPr>
        <p:spPr>
          <a:xfrm>
            <a:off x="1519734" y="4865460"/>
            <a:ext cx="1152128" cy="7920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4003916-9A86-401E-A9FF-5F48180BEDCC}"/>
              </a:ext>
            </a:extLst>
          </p:cNvPr>
          <p:cNvSpPr/>
          <p:nvPr/>
        </p:nvSpPr>
        <p:spPr>
          <a:xfrm>
            <a:off x="1279312" y="4248745"/>
            <a:ext cx="1152128" cy="79208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086E61C-6126-439D-AF8C-76A42AF17EB0}"/>
              </a:ext>
            </a:extLst>
          </p:cNvPr>
          <p:cNvSpPr txBox="1"/>
          <p:nvPr/>
        </p:nvSpPr>
        <p:spPr>
          <a:xfrm rot="16200000">
            <a:off x="5193130" y="294460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ym typeface="Wingdings" panose="05000000000000000000" pitchFamily="2" charset="2"/>
              </a:rPr>
              <a:t>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897593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333</Words>
  <Application>Microsoft Office PowerPoint</Application>
  <PresentationFormat>Apresentação na tela (4:3)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Bradley Hand ITC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win7</dc:creator>
  <cp:lastModifiedBy>Luciana Senter</cp:lastModifiedBy>
  <cp:revision>611</cp:revision>
  <dcterms:modified xsi:type="dcterms:W3CDTF">2020-05-19T18:03:14Z</dcterms:modified>
</cp:coreProperties>
</file>