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65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19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1461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697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3947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488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7602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70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1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04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78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49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50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1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8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94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68DDA-0D9C-4F2D-8F94-FBD8993859DE}" type="datetimeFigureOut">
              <a:rPr lang="pt-BR" smtClean="0"/>
              <a:t>18/06/2022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E38179-DF6A-4B76-AE40-4636216CD8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1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/>
              <p:cNvSpPr>
                <a:spLocks noGrp="1"/>
              </p:cNvSpPr>
              <p:nvPr>
                <p:ph type="ctrTitle"/>
              </p:nvPr>
            </p:nvSpPr>
            <p:spPr>
              <a:xfrm>
                <a:off x="953038" y="708338"/>
                <a:ext cx="10251582" cy="2720662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pt-BR" sz="4000" dirty="0" smtClean="0">
                    <a:latin typeface="Baskerville Old Face" panose="02020602080505020303" pitchFamily="18" charset="0"/>
                  </a:rPr>
                  <a:t>Funções compostas: </a:t>
                </a:r>
                <a:r>
                  <a:rPr lang="pt-BR" sz="4000" dirty="0" smtClean="0">
                    <a:latin typeface="Baskerville Old Face" panose="02020602080505020303" pitchFamily="18" charset="0"/>
                  </a:rPr>
                  <a:t>Sendo f(x)=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pt-BR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sz="4000" dirty="0" smtClean="0">
                    <a:latin typeface="Baskerville Old Face" panose="02020602080505020303" pitchFamily="18" charset="0"/>
                  </a:rPr>
                  <a:t> e g(x)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4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pt-BR" sz="4000" dirty="0" smtClean="0">
                    <a:latin typeface="Baskerville Old Face" panose="02020602080505020303" pitchFamily="18" charset="0"/>
                  </a:rPr>
                  <a:t>, o domínio e a imagem da função </a:t>
                </a:r>
                <a:r>
                  <a:rPr lang="pt-BR" sz="4000" dirty="0" err="1" smtClean="0">
                    <a:latin typeface="Baskerville Old Face" panose="02020602080505020303" pitchFamily="18" charset="0"/>
                  </a:rPr>
                  <a:t>g°f</a:t>
                </a:r>
                <a:r>
                  <a:rPr lang="pt-BR" sz="4000" dirty="0" smtClean="0">
                    <a:latin typeface="Baskerville Old Face" panose="02020602080505020303" pitchFamily="18" charset="0"/>
                  </a:rPr>
                  <a:t> são respectivamente:</a:t>
                </a:r>
                <a:endParaRPr lang="pt-BR" sz="4000" dirty="0">
                  <a:latin typeface="Baskerville Old Face" panose="02020602080505020303" pitchFamily="18" charset="0"/>
                </a:endParaRPr>
              </a:p>
            </p:txBody>
          </p:sp>
        </mc:Choice>
        <mc:Fallback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953038" y="708338"/>
                <a:ext cx="10251582" cy="2720662"/>
              </a:xfrm>
              <a:blipFill>
                <a:blip r:embed="rId2"/>
                <a:stretch>
                  <a:fillRect l="-2081" r="-2140" b="-939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ítul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953038" y="3602038"/>
                <a:ext cx="10251582" cy="2721489"/>
              </a:xfrm>
            </p:spPr>
            <p:txBody>
              <a:bodyPr>
                <a:normAutofit fontScale="92500" lnSpcReduction="10000"/>
              </a:bodyPr>
              <a:lstStyle/>
              <a:p>
                <a:pPr algn="just">
                  <a:lnSpc>
                    <a:spcPct val="134000"/>
                  </a:lnSpc>
                </a:pPr>
                <a:r>
                  <a:rPr lang="pt-BR" sz="2800" dirty="0" smtClean="0">
                    <a:solidFill>
                      <a:schemeClr val="tx1"/>
                    </a:solidFill>
                    <a:latin typeface="Baskerville Old Face" panose="02020602080505020303" pitchFamily="18" charset="0"/>
                    <a:cs typeface="Arial" panose="020B0604020202020204" pitchFamily="34" charset="0"/>
                  </a:rPr>
                  <a:t>Para efetuar essa função precisamos definir o domínio de f: R .E o domínio de g: [0, +͚͚).</a:t>
                </a:r>
              </a:p>
              <a:p>
                <a:pPr algn="just">
                  <a:lnSpc>
                    <a:spcPct val="134000"/>
                  </a:lnSpc>
                </a:pPr>
                <a:r>
                  <a:rPr lang="pt-BR" sz="2800" dirty="0" smtClean="0">
                    <a:solidFill>
                      <a:schemeClr val="tx1"/>
                    </a:solidFill>
                    <a:latin typeface="Baskerville Old Face" panose="02020602080505020303" pitchFamily="18" charset="0"/>
                    <a:cs typeface="Arial" panose="020B0604020202020204" pitchFamily="34" charset="0"/>
                  </a:rPr>
                  <a:t>Logo resolvemos a questão f(x)= x³, que neste caso em particular, não tem como reduzir ainda mais, após isso resolveremos g(x)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pt-BR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pt-BR" sz="2800" dirty="0" smtClean="0">
                    <a:solidFill>
                      <a:schemeClr val="tx1"/>
                    </a:solidFill>
                    <a:latin typeface="Baskerville Old Face" panose="02020602080505020303" pitchFamily="18" charset="0"/>
                    <a:cs typeface="Arial" panose="020B0604020202020204" pitchFamily="34" charset="0"/>
                  </a:rPr>
                  <a:t> substituindo o x pela função f(x). Logo teremos:</a:t>
                </a:r>
              </a:p>
              <a:p>
                <a:endParaRPr lang="pt-BR" dirty="0" smtClean="0"/>
              </a:p>
            </p:txBody>
          </p:sp>
        </mc:Choice>
        <mc:Fallback>
          <p:sp>
            <p:nvSpPr>
              <p:cNvPr id="3" name="Sub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953038" y="3602038"/>
                <a:ext cx="10251582" cy="2721489"/>
              </a:xfrm>
              <a:blipFill>
                <a:blip r:embed="rId3"/>
                <a:stretch>
                  <a:fillRect l="-1070" r="-1070" b="-313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2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6"/>
                <a:ext cx="10515600" cy="1824284"/>
              </a:xfrm>
            </p:spPr>
            <p:txBody>
              <a:bodyPr>
                <a:normAutofit/>
              </a:bodyPr>
              <a:lstStyle/>
              <a:p>
                <a:r>
                  <a:rPr lang="pt-BR" dirty="0">
                    <a:latin typeface="Baskerville Old Face" panose="02020602080505020303" pitchFamily="18" charset="0"/>
                  </a:rPr>
                  <a:t>Funções compostas: Sendo f(x)=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>
                    <a:latin typeface="Baskerville Old Face" panose="02020602080505020303" pitchFamily="18" charset="0"/>
                  </a:rPr>
                  <a:t> e g(x)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pt-BR" dirty="0">
                    <a:latin typeface="Baskerville Old Face" panose="02020602080505020303" pitchFamily="18" charset="0"/>
                  </a:rPr>
                  <a:t>, o domínio e a imagem da função </a:t>
                </a:r>
                <a:r>
                  <a:rPr lang="pt-BR" dirty="0" err="1">
                    <a:latin typeface="Baskerville Old Face" panose="02020602080505020303" pitchFamily="18" charset="0"/>
                  </a:rPr>
                  <a:t>g°f</a:t>
                </a:r>
                <a:r>
                  <a:rPr lang="pt-BR" dirty="0">
                    <a:latin typeface="Baskerville Old Face" panose="02020602080505020303" pitchFamily="18" charset="0"/>
                  </a:rPr>
                  <a:t> são respectivamente:</a:t>
                </a:r>
                <a:endParaRPr lang="pt-BR" dirty="0"/>
              </a:p>
            </p:txBody>
          </p:sp>
        </mc:Choice>
        <mc:Fallback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6"/>
                <a:ext cx="10515600" cy="1824284"/>
              </a:xfrm>
              <a:blipFill>
                <a:blip r:embed="rId2"/>
                <a:stretch>
                  <a:fillRect l="-1797" t="-501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704563"/>
                <a:ext cx="10515600" cy="347240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pt-BR" sz="4000" dirty="0" smtClean="0">
                    <a:solidFill>
                      <a:schemeClr val="tx1"/>
                    </a:solidFill>
                    <a:latin typeface="Baskerville Old Face" panose="02020602080505020303" pitchFamily="18" charset="0"/>
                  </a:rPr>
                  <a:t>f(x) = x³</a:t>
                </a:r>
              </a:p>
              <a:p>
                <a:pPr marL="0" indent="0" algn="ctr">
                  <a:buNone/>
                </a:pPr>
                <a:r>
                  <a:rPr lang="pt-BR" sz="4000" dirty="0" smtClean="0">
                    <a:solidFill>
                      <a:schemeClr val="tx1"/>
                    </a:solidFill>
                    <a:latin typeface="Baskerville Old Face" panose="02020602080505020303" pitchFamily="18" charset="0"/>
                  </a:rPr>
                  <a:t>g[f(x)]=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pt-BR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³</m:t>
                        </m:r>
                      </m:e>
                    </m:rad>
                  </m:oMath>
                </a14:m>
                <a:endParaRPr lang="pt-BR" sz="4000" dirty="0" smtClean="0">
                  <a:solidFill>
                    <a:schemeClr val="tx1"/>
                  </a:solidFill>
                  <a:latin typeface="Baskerville Old Face" panose="02020602080505020303" pitchFamily="18" charset="0"/>
                </a:endParaRPr>
              </a:p>
              <a:p>
                <a:pPr marL="0" indent="0" algn="ctr">
                  <a:buNone/>
                </a:pPr>
                <a:r>
                  <a:rPr lang="pt-BR" sz="4000" dirty="0">
                    <a:solidFill>
                      <a:schemeClr val="tx1"/>
                    </a:solidFill>
                    <a:latin typeface="Baskerville Old Face" panose="02020602080505020303" pitchFamily="18" charset="0"/>
                  </a:rPr>
                  <a:t>g</a:t>
                </a:r>
                <a:r>
                  <a:rPr lang="pt-BR" sz="4000" dirty="0" smtClean="0">
                    <a:solidFill>
                      <a:schemeClr val="tx1"/>
                    </a:solidFill>
                    <a:latin typeface="Baskerville Old Face" panose="02020602080505020303" pitchFamily="18" charset="0"/>
                  </a:rPr>
                  <a:t>[f(x)]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t-BR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pt-BR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pt-BR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pt-BR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¹</m:t>
                        </m:r>
                      </m:e>
                    </m:rad>
                  </m:oMath>
                </a14:m>
                <a:endParaRPr lang="pt-BR" sz="4000" dirty="0" smtClean="0">
                  <a:solidFill>
                    <a:schemeClr val="tx1"/>
                  </a:solidFill>
                  <a:latin typeface="Baskerville Old Face" panose="02020602080505020303" pitchFamily="18" charset="0"/>
                </a:endParaRPr>
              </a:p>
              <a:p>
                <a:pPr marL="0" indent="0" algn="ctr">
                  <a:buNone/>
                </a:pPr>
                <a:r>
                  <a:rPr lang="pt-BR" sz="4000" dirty="0" smtClean="0">
                    <a:solidFill>
                      <a:schemeClr val="tx1"/>
                    </a:solidFill>
                    <a:latin typeface="Baskerville Old Face" panose="02020602080505020303" pitchFamily="18" charset="0"/>
                  </a:rPr>
                  <a:t>g[f(x)] = x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pt-BR" sz="4000" dirty="0" smtClean="0">
                  <a:latin typeface="Baskerville Old Face" panose="02020602080505020303" pitchFamily="18" charset="0"/>
                </a:endParaRPr>
              </a:p>
              <a:p>
                <a:pPr marL="0" indent="0">
                  <a:buNone/>
                </a:pPr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704563"/>
                <a:ext cx="10515600" cy="3472400"/>
              </a:xfrm>
              <a:blipFill>
                <a:blip r:embed="rId3"/>
                <a:stretch>
                  <a:fillRect t="-3163" b="-14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50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3063875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latin typeface="Baskerville Old Face" panose="02020602080505020303" pitchFamily="18" charset="0"/>
                  </a:rPr>
                  <a:t>Funções compostas: Sendo f(x)=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dirty="0">
                    <a:latin typeface="Baskerville Old Face" panose="02020602080505020303" pitchFamily="18" charset="0"/>
                  </a:rPr>
                  <a:t> e g(x)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pt-BR" dirty="0">
                    <a:latin typeface="Baskerville Old Face" panose="02020602080505020303" pitchFamily="18" charset="0"/>
                  </a:rPr>
                  <a:t>, o domínio e a imagem da função </a:t>
                </a:r>
                <a:r>
                  <a:rPr lang="pt-BR" dirty="0" err="1">
                    <a:latin typeface="Baskerville Old Face" panose="02020602080505020303" pitchFamily="18" charset="0"/>
                  </a:rPr>
                  <a:t>g°f</a:t>
                </a:r>
                <a:r>
                  <a:rPr lang="pt-BR" dirty="0">
                    <a:latin typeface="Baskerville Old Face" panose="02020602080505020303" pitchFamily="18" charset="0"/>
                  </a:rPr>
                  <a:t> são respectivamente:</a:t>
                </a:r>
                <a:endParaRPr lang="pt-BR" dirty="0"/>
              </a:p>
            </p:txBody>
          </p:sp>
        </mc:Choice>
        <mc:Fallback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3063875"/>
              </a:xfrm>
              <a:blipFill>
                <a:blip r:embed="rId2"/>
                <a:stretch>
                  <a:fillRect l="-1797" t="-298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Agora que a questão está resolvida podemos visualizar o domínio e a imagem: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D(</a:t>
            </a:r>
            <a:r>
              <a:rPr lang="pt-BR" sz="2000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g°f</a:t>
            </a: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): [0, +͚)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CD (</a:t>
            </a:r>
            <a:r>
              <a:rPr lang="pt-BR" sz="2000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g°f</a:t>
            </a: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): </a:t>
            </a: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[0, +͚)</a:t>
            </a:r>
          </a:p>
          <a:p>
            <a:pPr marL="0" indent="0">
              <a:buNone/>
            </a:pPr>
            <a:r>
              <a:rPr lang="pt-BR" sz="2000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Im</a:t>
            </a: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(</a:t>
            </a:r>
            <a:r>
              <a:rPr lang="pt-BR" sz="2000" dirty="0" err="1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g°f</a:t>
            </a: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): </a:t>
            </a: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[0, +͚)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Isso porque a lei de formação sendo uma raiz quadrada impede que no seu domínio tenham números negativos (não existe raiz de número negativo).</a:t>
            </a:r>
            <a:r>
              <a:rPr lang="pt-BR" sz="2000" dirty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Logo a imagem também será positiva.</a:t>
            </a:r>
          </a:p>
        </p:txBody>
      </p:sp>
    </p:spTree>
    <p:extLst>
      <p:ext uri="{BB962C8B-B14F-4D97-AF65-F5344CB8AC3E}">
        <p14:creationId xmlns:p14="http://schemas.microsoft.com/office/powerpoint/2010/main" val="31485289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</TotalTime>
  <Words>149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Baskerville Old Face</vt:lpstr>
      <vt:lpstr>Cambria Math</vt:lpstr>
      <vt:lpstr>Trebuchet MS</vt:lpstr>
      <vt:lpstr>Wingdings 3</vt:lpstr>
      <vt:lpstr>Facetado</vt:lpstr>
      <vt:lpstr>Funções compostas: Sendo f(x)= x^3 e g(x) = √x, o domínio e a imagem da função g°f são respectivamente:</vt:lpstr>
      <vt:lpstr>Funções compostas: Sendo f(x)= x^3 e g(x) = √x, o domínio e a imagem da função g°f são respectivamente:</vt:lpstr>
      <vt:lpstr>Funções compostas: Sendo f(x)= x^3 e g(x) = √x, o domínio e a imagem da função g°f são respectivamente: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 compostas:</dc:title>
  <dc:creator>USER</dc:creator>
  <cp:lastModifiedBy>USER</cp:lastModifiedBy>
  <cp:revision>9</cp:revision>
  <dcterms:created xsi:type="dcterms:W3CDTF">2022-06-18T13:48:38Z</dcterms:created>
  <dcterms:modified xsi:type="dcterms:W3CDTF">2022-06-18T17:44:04Z</dcterms:modified>
</cp:coreProperties>
</file>