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6" d="100"/>
          <a:sy n="76" d="100"/>
        </p:scale>
        <p:origin x="534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29/03/2023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7157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29/03/2023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0668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29/03/2023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924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29/03/2023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5346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29/03/2023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8293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29/03/2023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6302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29/03/2023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7607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29/03/2023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9166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29/03/2023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9226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29/03/2023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348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97E3-471D-4CE9-AB85-79286D3D761B}" type="datetimeFigureOut">
              <a:rPr lang="pt-BR" smtClean="0"/>
              <a:t>29/03/2023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2079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A97E3-471D-4CE9-AB85-79286D3D761B}" type="datetimeFigureOut">
              <a:rPr lang="pt-BR" smtClean="0"/>
              <a:t>29/03/2023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E6BAD-0F13-4FEB-881F-3FD2D194E8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499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s://moodle.ifsc.edu.br/pluginfile.php/881857/mod_forum/attachment/141256/Screenshot_20230315-153840~4.png"/>
          <p:cNvSpPr>
            <a:spLocks noGrp="1" noChangeAspect="1" noChangeArrowheads="1"/>
          </p:cNvSpPr>
          <p:nvPr>
            <p:ph type="subTitle" idx="1"/>
          </p:nvPr>
        </p:nvSpPr>
        <p:spPr bwMode="auto">
          <a:xfrm>
            <a:off x="3807912" y="2680570"/>
            <a:ext cx="5999967" cy="2577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417944"/>
              </p:ext>
            </p:extLst>
          </p:nvPr>
        </p:nvGraphicFramePr>
        <p:xfrm>
          <a:off x="-100208" y="-765398"/>
          <a:ext cx="12192000" cy="636679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034453"/>
                <a:gridCol w="2964097"/>
                <a:gridCol w="3131902"/>
                <a:gridCol w="3061548"/>
              </a:tblGrid>
              <a:tr h="650566">
                <a:tc gridSpan="2">
                  <a:txBody>
                    <a:bodyPr/>
                    <a:lstStyle/>
                    <a:p>
                      <a:pPr marL="805180" marR="396875" indent="-395605" algn="l">
                        <a:spcBef>
                          <a:spcPts val="550"/>
                        </a:spcBef>
                        <a:spcAft>
                          <a:spcPts val="0"/>
                        </a:spcAft>
                      </a:pPr>
                      <a:r>
                        <a:rPr lang="pt-PT" sz="160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Par </a:t>
                      </a:r>
                      <a:r>
                        <a:rPr lang="pt-PT" sz="16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1 de números</a:t>
                      </a:r>
                      <a:r>
                        <a:rPr lang="pt-PT" sz="1600" spc="-55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16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compostos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805180" marR="396875" indent="-395605" algn="l">
                        <a:spcBef>
                          <a:spcPts val="550"/>
                        </a:spcBef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  <a:latin typeface="Arial MT"/>
                          <a:ea typeface="Arial MT"/>
                          <a:cs typeface="Arial MT"/>
                        </a:rPr>
                        <a:t>Par 1 de números</a:t>
                      </a:r>
                      <a:r>
                        <a:rPr lang="pt-PT" sz="1600" spc="-55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1600">
                          <a:effectLst/>
                          <a:latin typeface="Arial MT"/>
                          <a:ea typeface="Arial MT"/>
                          <a:cs typeface="Arial MT"/>
                        </a:rPr>
                        <a:t>compostos</a:t>
                      </a:r>
                      <a:endParaRPr lang="pt-BR" sz="90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9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782876">
                <a:tc>
                  <a:txBody>
                    <a:bodyPr/>
                    <a:lstStyle/>
                    <a:p>
                      <a:pPr rtl="0"/>
                      <a:r>
                        <a:rPr lang="pt-PT" sz="900" dirty="0" smtClean="0">
                          <a:effectLst/>
                          <a:latin typeface="Segoe UI Symbol" panose="020B0502040204020203" pitchFamily="34" charset="0"/>
                          <a:ea typeface="Arial MT"/>
                          <a:cs typeface="Segoe UI Symbol" panose="020B0502040204020203" pitchFamily="34" charset="0"/>
                        </a:rPr>
                        <a:t>     </a:t>
                      </a:r>
                      <a:r>
                        <a:rPr lang="pt-BR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🍓🍓🍓</a:t>
                      </a:r>
                      <a:endParaRPr lang="pt-BR" sz="900" b="0" dirty="0" smtClean="0">
                        <a:effectLst/>
                      </a:endParaRPr>
                    </a:p>
                    <a:p>
                      <a:r>
                        <a:rPr lang="pt-BR" sz="900" dirty="0" smtClean="0"/>
                        <a:t/>
                      </a:r>
                      <a:br>
                        <a:rPr lang="pt-BR" sz="900" dirty="0" smtClean="0"/>
                      </a:br>
                      <a:endParaRPr lang="pt-BR" sz="900" b="0" dirty="0" smtClean="0">
                        <a:effectLst/>
                      </a:endParaRPr>
                    </a:p>
                    <a:p>
                      <a:r>
                        <a:rPr lang="pt-BR" sz="900" dirty="0" smtClean="0"/>
                        <a:t/>
                      </a:r>
                      <a:br>
                        <a:rPr lang="pt-BR" sz="900" dirty="0" smtClean="0"/>
                      </a:br>
                      <a:endParaRPr lang="pt-BR" sz="900" b="0" dirty="0" smtClean="0">
                        <a:effectLst/>
                      </a:endParaRPr>
                    </a:p>
                    <a:p>
                      <a:r>
                        <a:rPr lang="pt-BR" sz="900" dirty="0" smtClean="0"/>
                        <a:t/>
                      </a:r>
                      <a:br>
                        <a:rPr lang="pt-BR" sz="900" dirty="0" smtClean="0"/>
                      </a:br>
                      <a:r>
                        <a:rPr lang="pt-PT" sz="900" dirty="0" smtClean="0">
                          <a:effectLst/>
                          <a:latin typeface="Segoe UI Symbol" panose="020B0502040204020203" pitchFamily="34" charset="0"/>
                          <a:ea typeface="Arial MT"/>
                          <a:cs typeface="Segoe UI Symbol" panose="020B0502040204020203" pitchFamily="34" charset="0"/>
                        </a:rPr>
                        <a:t>           </a:t>
                      </a:r>
                      <a:endParaRPr lang="pt-PT" sz="900" dirty="0" smtClean="0">
                        <a:effectLst/>
                        <a:latin typeface="Tahoma" panose="020B0604030504040204" pitchFamily="34" charset="0"/>
                        <a:ea typeface="Arial MT"/>
                        <a:cs typeface="Arial MT"/>
                      </a:endParaRPr>
                    </a:p>
                    <a:p>
                      <a:pPr marL="118745" marR="112395" indent="0" algn="l" defTabSz="914400" rtl="0" eaLnBrk="1" fontAlgn="auto" latinLnBrk="0" hangingPunct="1">
                        <a:lnSpc>
                          <a:spcPts val="270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900" dirty="0" smtClean="0">
                        <a:effectLst/>
                        <a:latin typeface="Tahoma" panose="020B0604030504040204" pitchFamily="34" charset="0"/>
                        <a:ea typeface="Arial MT"/>
                        <a:cs typeface="Arial MT"/>
                      </a:endParaRPr>
                    </a:p>
                    <a:p>
                      <a:pPr marL="118745" marR="112395" algn="l">
                        <a:lnSpc>
                          <a:spcPts val="2705"/>
                        </a:lnSpc>
                        <a:spcAft>
                          <a:spcPts val="0"/>
                        </a:spcAft>
                      </a:pPr>
                      <a:r>
                        <a:rPr lang="pt-PT" sz="1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8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800" dirty="0" smtClean="0"/>
                        <a:t/>
                      </a:r>
                      <a:br>
                        <a:rPr lang="pt-BR" sz="800" dirty="0" smtClean="0"/>
                      </a:br>
                      <a:endParaRPr lang="pt-BR" sz="800" b="0" dirty="0" smtClean="0">
                        <a:effectLst/>
                      </a:endParaRPr>
                    </a:p>
                    <a:p>
                      <a:pPr rtl="0"/>
                      <a:r>
                        <a:rPr lang="pt-BR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🍓🍓🍓🍓</a:t>
                      </a:r>
                      <a:endParaRPr lang="pt-BR" sz="800" b="0" dirty="0" smtClean="0">
                        <a:effectLst/>
                      </a:endParaRPr>
                    </a:p>
                    <a:p>
                      <a:r>
                        <a:rPr lang="pt-BR" sz="800" dirty="0" smtClean="0"/>
                        <a:t/>
                      </a:r>
                      <a:br>
                        <a:rPr lang="pt-BR" sz="800" dirty="0" smtClean="0"/>
                      </a:br>
                      <a:endParaRPr lang="pt-BR" sz="800" b="0" dirty="0" smtClean="0">
                        <a:effectLst/>
                      </a:endParaRPr>
                    </a:p>
                    <a:p>
                      <a:r>
                        <a:rPr lang="pt-BR" sz="800" dirty="0" smtClean="0"/>
                        <a:t/>
                      </a:r>
                      <a:br>
                        <a:rPr lang="pt-BR" sz="800" dirty="0" smtClean="0"/>
                      </a:br>
                      <a:endParaRPr lang="pt-BR" sz="800" b="0" dirty="0" smtClean="0">
                        <a:effectLst/>
                      </a:endParaRPr>
                    </a:p>
                    <a:p>
                      <a:r>
                        <a:rPr lang="pt-BR" sz="800" dirty="0" smtClean="0"/>
                        <a:t/>
                      </a:r>
                      <a:br>
                        <a:rPr lang="pt-BR" sz="800" dirty="0" smtClean="0"/>
                      </a:br>
                      <a:endParaRPr lang="pt-BR" sz="800" b="0" dirty="0" smtClean="0">
                        <a:effectLst/>
                      </a:endParaRPr>
                    </a:p>
                    <a:p>
                      <a:r>
                        <a:rPr lang="pt-BR" sz="800" dirty="0" smtClean="0"/>
                        <a:t/>
                      </a:r>
                      <a:br>
                        <a:rPr lang="pt-BR" sz="800" dirty="0" smtClean="0"/>
                      </a:br>
                      <a:r>
                        <a:rPr lang="pt-BR" sz="800" dirty="0" smtClean="0"/>
                        <a:t/>
                      </a:r>
                      <a:br>
                        <a:rPr lang="pt-BR" sz="800" dirty="0" smtClean="0"/>
                      </a:br>
                      <a:endParaRPr lang="pt-BR" sz="800" dirty="0" smtClean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rtl="0"/>
                      <a:endParaRPr lang="pt-BR" sz="800" b="0" dirty="0" smtClean="0">
                        <a:effectLst/>
                      </a:endParaRPr>
                    </a:p>
                    <a:p>
                      <a:r>
                        <a:rPr lang="pt-BR" sz="800" dirty="0" smtClean="0"/>
                        <a:t/>
                      </a:r>
                      <a:br>
                        <a:rPr lang="pt-BR" sz="800" dirty="0" smtClean="0"/>
                      </a:br>
                      <a:endParaRPr lang="pt-BR" sz="800" dirty="0" smtClean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316230" marR="309880" algn="ctr">
                        <a:lnSpc>
                          <a:spcPts val="3195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316230" marR="309880" algn="ctr">
                        <a:lnSpc>
                          <a:spcPts val="2705"/>
                        </a:lnSpc>
                        <a:spcAft>
                          <a:spcPts val="0"/>
                        </a:spcAft>
                      </a:pPr>
                      <a:r>
                        <a:rPr lang="pt-PT" sz="1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16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endParaRPr lang="pt-BR" sz="2400" b="0" dirty="0" smtClean="0">
                        <a:effectLst/>
                      </a:endParaRPr>
                    </a:p>
                    <a:p>
                      <a:r>
                        <a:rPr lang="pt-BR" sz="2000" dirty="0" smtClean="0"/>
                        <a:t>=1</a:t>
                      </a:r>
                      <a:r>
                        <a:rPr lang="pt-BR" sz="2000" baseline="0" dirty="0" smtClean="0"/>
                        <a:t> </a:t>
                      </a:r>
                      <a:r>
                        <a:rPr lang="pt-BR" sz="2000" dirty="0" smtClean="0"/>
                        <a:t>KIWI</a:t>
                      </a:r>
                      <a:br>
                        <a:rPr lang="pt-BR" sz="2000" dirty="0" smtClean="0"/>
                      </a:br>
                      <a:endParaRPr lang="pt-PT" sz="1900" dirty="0" smtClean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6350" marR="153670" algn="ctr">
                        <a:lnSpc>
                          <a:spcPts val="2705"/>
                        </a:lnSpc>
                        <a:spcAft>
                          <a:spcPts val="0"/>
                        </a:spcAft>
                      </a:pPr>
                      <a:r>
                        <a:rPr lang="pt-PT" sz="1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7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9D3"/>
                    </a:solidFill>
                  </a:tcPr>
                </a:tc>
                <a:tc>
                  <a:txBody>
                    <a:bodyPr/>
                    <a:lstStyle/>
                    <a:p>
                      <a:pPr marL="316230" marR="309880" algn="ctr">
                        <a:lnSpc>
                          <a:spcPts val="3195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pt-BR" sz="2400" dirty="0" smtClean="0"/>
                        <a:t>=1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dirty="0" smtClean="0"/>
                        <a:t>KIWI,</a:t>
                      </a:r>
                      <a:r>
                        <a:rPr lang="pt-PT" sz="2200" dirty="0" smtClean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🍓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6350" marR="153670" algn="ctr">
                        <a:lnSpc>
                          <a:spcPts val="2705"/>
                        </a:lnSpc>
                        <a:spcAft>
                          <a:spcPts val="0"/>
                        </a:spcAft>
                      </a:pPr>
                      <a:r>
                        <a:rPr lang="pt-PT" sz="1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14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9D3"/>
                    </a:solidFill>
                  </a:tcPr>
                </a:tc>
              </a:tr>
              <a:tr h="1453019">
                <a:tc gridSpan="2">
                  <a:txBody>
                    <a:bodyPr/>
                    <a:lstStyle/>
                    <a:p>
                      <a:pPr marL="153670" marR="153670" algn="ctr">
                        <a:spcBef>
                          <a:spcPts val="520"/>
                        </a:spcBef>
                        <a:spcAft>
                          <a:spcPts val="0"/>
                        </a:spcAft>
                      </a:pP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mmc(8,16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) =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16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154940" marR="153670" algn="ctr">
                        <a:spcAft>
                          <a:spcPts val="0"/>
                        </a:spcAft>
                      </a:pP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C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onsiderando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as figuras:</a:t>
                      </a:r>
                      <a:r>
                        <a:rPr lang="pt-PT" sz="900" spc="-32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O número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8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e o número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16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tem o</a:t>
                      </a:r>
                      <a:r>
                        <a:rPr lang="pt-PT" sz="900" spc="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spc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morango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como parte comum,</a:t>
                      </a:r>
                      <a:r>
                        <a:rPr lang="pt-PT" sz="900" spc="-32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desta forma para descobrir o minimo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88900" marR="87630" algn="ctr">
                        <a:spcAft>
                          <a:spcPts val="0"/>
                        </a:spcAft>
                      </a:pP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múltiplo comum deve-se contar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apenas </a:t>
                      </a:r>
                      <a:r>
                        <a:rPr lang="pt-PT" sz="900" spc="-32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3X </a:t>
                      </a:r>
                      <a:r>
                        <a:rPr lang="pt-PT" sz="900" baseline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o morango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.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rtl="0"/>
                      <a:r>
                        <a:rPr lang="pt-PT" sz="1600" spc="-5" dirty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🍓</a:t>
                      </a:r>
                      <a:r>
                        <a:rPr lang="pt-PT" sz="14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x</a:t>
                      </a:r>
                      <a:r>
                        <a:rPr lang="pt-PT" sz="1600" spc="-5" dirty="0" smtClean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🍓x🍓</a:t>
                      </a:r>
                      <a:r>
                        <a:rPr lang="pt-PT" sz="1600" spc="-5" dirty="0" smtClean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x</a:t>
                      </a:r>
                      <a:r>
                        <a:rPr lang="pt-BR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🍓=16</a:t>
                      </a:r>
                      <a:endParaRPr lang="pt-BR" sz="1400" b="0" dirty="0" smtClean="0">
                        <a:effectLst/>
                      </a:endParaRPr>
                    </a:p>
                    <a:p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153670" marR="153670" algn="ctr">
                        <a:lnSpc>
                          <a:spcPts val="2025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2 x </a:t>
                      </a:r>
                      <a:r>
                        <a:rPr lang="pt-PT" sz="1400" b="1" dirty="0" smtClean="0">
                          <a:effectLst/>
                          <a:latin typeface="Arial" panose="020B0604020202020204" pitchFamily="34" charset="0"/>
                          <a:ea typeface="Arial MT"/>
                          <a:cs typeface="Arial MT"/>
                        </a:rPr>
                        <a:t>2x2x2 </a:t>
                      </a:r>
                      <a:r>
                        <a:rPr lang="pt-PT" sz="14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= </a:t>
                      </a:r>
                      <a:r>
                        <a:rPr lang="pt-PT" sz="14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16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53670" marR="153670" algn="ctr">
                        <a:spcBef>
                          <a:spcPts val="520"/>
                        </a:spcBef>
                        <a:spcAft>
                          <a:spcPts val="0"/>
                        </a:spcAft>
                      </a:pP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mmc(7,14)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=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14</a:t>
                      </a:r>
                      <a:endParaRPr lang="pt-BR" sz="900" dirty="0" smtClean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153670" marR="153670" algn="ctr">
                        <a:spcBef>
                          <a:spcPts val="520"/>
                        </a:spcBef>
                        <a:spcAft>
                          <a:spcPts val="0"/>
                        </a:spcAft>
                      </a:pPr>
                      <a:r>
                        <a:rPr lang="pt-PT" sz="900" spc="7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spc="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C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onsiderando</a:t>
                      </a:r>
                      <a:r>
                        <a:rPr lang="pt-PT" sz="900" spc="7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as</a:t>
                      </a:r>
                      <a:r>
                        <a:rPr lang="pt-PT" sz="900" spc="7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figuras:</a:t>
                      </a:r>
                      <a:r>
                        <a:rPr lang="pt-PT" sz="900" spc="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O número </a:t>
                      </a:r>
                      <a:r>
                        <a:rPr lang="pt-PT" sz="900" baseline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7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e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o número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14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tem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O</a:t>
                      </a:r>
                      <a:r>
                        <a:rPr lang="pt-PT" sz="900" baseline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KIWI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em comum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, que representa o nº</a:t>
                      </a:r>
                      <a:r>
                        <a:rPr lang="pt-PT" sz="900" baseline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(7).D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esta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forma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para </a:t>
                      </a:r>
                      <a:r>
                        <a:rPr lang="pt-PT" sz="900" spc="-32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descobrir o minimo múltiplo comum</a:t>
                      </a:r>
                      <a:r>
                        <a:rPr lang="pt-PT" sz="900" spc="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deve-se contar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apenas</a:t>
                      </a:r>
                      <a:r>
                        <a:rPr lang="pt-PT" sz="900" baseline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um kiwi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e multiplica-se pelo morango que não</a:t>
                      </a:r>
                      <a:r>
                        <a:rPr lang="pt-PT" sz="900" baseline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é comum entre os dois.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</a:p>
                    <a:p>
                      <a:pPr marL="153670" marR="153670" algn="ctr">
                        <a:spcBef>
                          <a:spcPts val="520"/>
                        </a:spcBef>
                        <a:spcAft>
                          <a:spcPts val="0"/>
                        </a:spcAft>
                      </a:pPr>
                      <a:r>
                        <a:rPr lang="pt-PT" sz="1600" spc="-135" dirty="0" smtClean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KIWI X1</a:t>
                      </a:r>
                      <a:r>
                        <a:rPr lang="pt-PT" sz="14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= 7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153670" marR="153670" indent="0" algn="ctr" defTabSz="914400" rtl="0" eaLnBrk="1" fontAlgn="auto" latinLnBrk="0" hangingPunct="1">
                        <a:lnSpc>
                          <a:spcPts val="20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b="1" dirty="0" smtClean="0">
                          <a:effectLst/>
                          <a:latin typeface="Arial" panose="020B0604020202020204" pitchFamily="34" charset="0"/>
                          <a:ea typeface="Arial MT"/>
                          <a:cs typeface="Arial MT"/>
                        </a:rPr>
                        <a:t>KIWI</a:t>
                      </a:r>
                      <a:r>
                        <a:rPr lang="pt-PT" sz="1400" b="1" baseline="0" dirty="0" smtClean="0">
                          <a:effectLst/>
                          <a:latin typeface="Arial" panose="020B0604020202020204" pitchFamily="34" charset="0"/>
                          <a:ea typeface="Arial MT"/>
                          <a:cs typeface="Arial MT"/>
                        </a:rPr>
                        <a:t> X </a:t>
                      </a:r>
                      <a:r>
                        <a:rPr lang="pt-PT" sz="1400" dirty="0" smtClean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🍓</a:t>
                      </a:r>
                      <a:r>
                        <a:rPr lang="pt-PT" sz="14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14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= </a:t>
                      </a:r>
                      <a:r>
                        <a:rPr lang="pt-PT" sz="14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14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9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480337">
                <a:tc gridSpan="2">
                  <a:txBody>
                    <a:bodyPr/>
                    <a:lstStyle/>
                    <a:p>
                      <a:pPr marL="153670" marR="153670" algn="ctr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mdc(8,16)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=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2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116840" marR="115570" algn="ctr">
                        <a:lnSpc>
                          <a:spcPts val="138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Considerando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as figuras:</a:t>
                      </a:r>
                      <a:r>
                        <a:rPr lang="pt-PT" sz="900" spc="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O máximo divisor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comum dos</a:t>
                      </a:r>
                      <a:r>
                        <a:rPr lang="pt-PT" sz="900" spc="5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números/frutas que aparecem em</a:t>
                      </a:r>
                      <a:r>
                        <a:rPr lang="pt-PT" sz="900" spc="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ambos os grupos ao mesmo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tempo</a:t>
                      </a:r>
                      <a:r>
                        <a:rPr lang="pt-PT" sz="900" baseline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é 2,</a:t>
                      </a:r>
                      <a:r>
                        <a:rPr lang="pt-PT" sz="900" spc="5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observando as figuras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temos o morango (</a:t>
                      </a:r>
                      <a:r>
                        <a:rPr lang="pt-PT" sz="900" spc="-5" dirty="0" smtClean="0">
                          <a:effectLst/>
                          <a:latin typeface="Trebuchet MS" panose="020B0603020202020204" pitchFamily="34" charset="0"/>
                          <a:ea typeface="Trebuchet MS" panose="020B0603020202020204" pitchFamily="34" charset="0"/>
                          <a:cs typeface="Arial MT"/>
                        </a:rPr>
                        <a:t>🍓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) como</a:t>
                      </a:r>
                      <a:r>
                        <a:rPr lang="pt-PT" sz="900" baseline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responsável pelo M.D.C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A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73355" marR="172085" indent="793750" algn="l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mdc(7,14)</a:t>
                      </a:r>
                      <a:r>
                        <a:rPr lang="pt-PT" sz="900" spc="25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=</a:t>
                      </a:r>
                      <a:r>
                        <a:rPr lang="pt-PT" sz="900" spc="2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spc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7</a:t>
                      </a:r>
                      <a:endParaRPr lang="pt-PT" sz="900" dirty="0" smtClean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173355" marR="172085" indent="793750" algn="l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pt-PT" sz="900" spc="-3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spc="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C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onsiderando</a:t>
                      </a:r>
                      <a:r>
                        <a:rPr lang="pt-PT" sz="900" spc="-25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as</a:t>
                      </a:r>
                      <a:r>
                        <a:rPr lang="pt-PT" sz="900" spc="-2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figuras: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  <a:p>
                      <a:pPr marL="154940" marR="153670" algn="ctr">
                        <a:lnSpc>
                          <a:spcPct val="96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O máximo divisor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comum</a:t>
                      </a:r>
                      <a:r>
                        <a:rPr lang="pt-PT" sz="900" baseline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d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os</a:t>
                      </a:r>
                      <a:r>
                        <a:rPr lang="pt-PT" sz="900" spc="5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números/frutas que aparecem em</a:t>
                      </a:r>
                      <a:r>
                        <a:rPr lang="pt-PT" sz="900" spc="5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ambos os grupos ao mesmo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tempo é 7, pois</a:t>
                      </a:r>
                      <a:r>
                        <a:rPr lang="pt-PT" sz="900" baseline="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é divisivel por 7 e 14,.</a:t>
                      </a:r>
                      <a:r>
                        <a:rPr lang="pt-PT" sz="900" spc="5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 </a:t>
                      </a:r>
                      <a:r>
                        <a:rPr lang="pt-PT" sz="900" dirty="0">
                          <a:effectLst/>
                          <a:latin typeface="Arial MT"/>
                          <a:ea typeface="Arial MT"/>
                          <a:cs typeface="Arial MT"/>
                        </a:rPr>
                        <a:t>observando as figuras temos </a:t>
                      </a:r>
                      <a:r>
                        <a:rPr lang="pt-PT" sz="900" dirty="0" smtClean="0">
                          <a:effectLst/>
                          <a:latin typeface="Arial MT"/>
                          <a:ea typeface="Arial MT"/>
                          <a:cs typeface="Arial MT"/>
                        </a:rPr>
                        <a:t>o (KIWI) . </a:t>
                      </a:r>
                      <a:endParaRPr lang="pt-BR" sz="900" dirty="0">
                        <a:effectLst/>
                        <a:latin typeface="Arial MT"/>
                        <a:ea typeface="Arial MT"/>
                        <a:cs typeface="Arial MT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9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8147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219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9" baseType="lpstr">
      <vt:lpstr>Arial</vt:lpstr>
      <vt:lpstr>Arial MT</vt:lpstr>
      <vt:lpstr>Calibri</vt:lpstr>
      <vt:lpstr>Calibri Light</vt:lpstr>
      <vt:lpstr>Segoe UI Symbol</vt:lpstr>
      <vt:lpstr>Tahoma</vt:lpstr>
      <vt:lpstr>Trebuchet MS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eroni</dc:creator>
  <cp:lastModifiedBy>eroni</cp:lastModifiedBy>
  <cp:revision>9</cp:revision>
  <dcterms:created xsi:type="dcterms:W3CDTF">2023-03-26T12:15:31Z</dcterms:created>
  <dcterms:modified xsi:type="dcterms:W3CDTF">2023-03-29T23:28:24Z</dcterms:modified>
</cp:coreProperties>
</file>